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7" r:id="rId1"/>
  </p:sldMasterIdLst>
  <p:notesMasterIdLst>
    <p:notesMasterId r:id="rId82"/>
  </p:notesMasterIdLst>
  <p:handoutMasterIdLst>
    <p:handoutMasterId r:id="rId83"/>
  </p:handoutMasterIdLst>
  <p:sldIdLst>
    <p:sldId id="256" r:id="rId2"/>
    <p:sldId id="397" r:id="rId3"/>
    <p:sldId id="394" r:id="rId4"/>
    <p:sldId id="395" r:id="rId5"/>
    <p:sldId id="257" r:id="rId6"/>
    <p:sldId id="258" r:id="rId7"/>
    <p:sldId id="260" r:id="rId8"/>
    <p:sldId id="308" r:id="rId9"/>
    <p:sldId id="279" r:id="rId10"/>
    <p:sldId id="371" r:id="rId11"/>
    <p:sldId id="271" r:id="rId12"/>
    <p:sldId id="272" r:id="rId13"/>
    <p:sldId id="275" r:id="rId14"/>
    <p:sldId id="276" r:id="rId15"/>
    <p:sldId id="331" r:id="rId16"/>
    <p:sldId id="330" r:id="rId17"/>
    <p:sldId id="332" r:id="rId18"/>
    <p:sldId id="346" r:id="rId19"/>
    <p:sldId id="291" r:id="rId20"/>
    <p:sldId id="292" r:id="rId21"/>
    <p:sldId id="293" r:id="rId22"/>
    <p:sldId id="294" r:id="rId23"/>
    <p:sldId id="310" r:id="rId24"/>
    <p:sldId id="311" r:id="rId25"/>
    <p:sldId id="326" r:id="rId26"/>
    <p:sldId id="274" r:id="rId27"/>
    <p:sldId id="303" r:id="rId28"/>
    <p:sldId id="304" r:id="rId29"/>
    <p:sldId id="305" r:id="rId30"/>
    <p:sldId id="315" r:id="rId31"/>
    <p:sldId id="306" r:id="rId32"/>
    <p:sldId id="307" r:id="rId33"/>
    <p:sldId id="312" r:id="rId34"/>
    <p:sldId id="313" r:id="rId35"/>
    <p:sldId id="314" r:id="rId36"/>
    <p:sldId id="317" r:id="rId37"/>
    <p:sldId id="316" r:id="rId38"/>
    <p:sldId id="318" r:id="rId39"/>
    <p:sldId id="319" r:id="rId40"/>
    <p:sldId id="320" r:id="rId41"/>
    <p:sldId id="328" r:id="rId42"/>
    <p:sldId id="329" r:id="rId43"/>
    <p:sldId id="321" r:id="rId44"/>
    <p:sldId id="324" r:id="rId45"/>
    <p:sldId id="325" r:id="rId46"/>
    <p:sldId id="372" r:id="rId47"/>
    <p:sldId id="392" r:id="rId48"/>
    <p:sldId id="411" r:id="rId49"/>
    <p:sldId id="412" r:id="rId50"/>
    <p:sldId id="413" r:id="rId51"/>
    <p:sldId id="414" r:id="rId52"/>
    <p:sldId id="415" r:id="rId53"/>
    <p:sldId id="416" r:id="rId54"/>
    <p:sldId id="373" r:id="rId55"/>
    <p:sldId id="374" r:id="rId56"/>
    <p:sldId id="375" r:id="rId57"/>
    <p:sldId id="378" r:id="rId58"/>
    <p:sldId id="384" r:id="rId59"/>
    <p:sldId id="385" r:id="rId60"/>
    <p:sldId id="388" r:id="rId61"/>
    <p:sldId id="390" r:id="rId62"/>
    <p:sldId id="402" r:id="rId63"/>
    <p:sldId id="391" r:id="rId64"/>
    <p:sldId id="401" r:id="rId65"/>
    <p:sldId id="404" r:id="rId66"/>
    <p:sldId id="405" r:id="rId67"/>
    <p:sldId id="406" r:id="rId68"/>
    <p:sldId id="407" r:id="rId69"/>
    <p:sldId id="408" r:id="rId70"/>
    <p:sldId id="400" r:id="rId71"/>
    <p:sldId id="398" r:id="rId72"/>
    <p:sldId id="399" r:id="rId73"/>
    <p:sldId id="367" r:id="rId74"/>
    <p:sldId id="343" r:id="rId75"/>
    <p:sldId id="333" r:id="rId76"/>
    <p:sldId id="335" r:id="rId77"/>
    <p:sldId id="337" r:id="rId78"/>
    <p:sldId id="368" r:id="rId79"/>
    <p:sldId id="369" r:id="rId80"/>
    <p:sldId id="370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9" autoAdjust="0"/>
    <p:restoredTop sz="78927" autoAdjust="0"/>
  </p:normalViewPr>
  <p:slideViewPr>
    <p:cSldViewPr snapToGrid="0" snapToObjects="1">
      <p:cViewPr varScale="1">
        <p:scale>
          <a:sx n="142" d="100"/>
          <a:sy n="142" d="100"/>
        </p:scale>
        <p:origin x="-128" y="-5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76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notesMaster" Target="notesMasters/notesMaster1.xml"/><Relationship Id="rId83" Type="http://schemas.openxmlformats.org/officeDocument/2006/relationships/handoutMaster" Target="handoutMasters/handoutMaster1.xml"/><Relationship Id="rId84" Type="http://schemas.openxmlformats.org/officeDocument/2006/relationships/printerSettings" Target="printerSettings/printerSettings1.bin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png"/><Relationship Id="rId7" Type="http://schemas.openxmlformats.org/officeDocument/2006/relationships/image" Target="../media/image9.jpg"/><Relationship Id="rId1" Type="http://schemas.openxmlformats.org/officeDocument/2006/relationships/image" Target="../media/image3.jpg"/><Relationship Id="rId2" Type="http://schemas.openxmlformats.org/officeDocument/2006/relationships/image" Target="../media/image4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image" Target="../media/image10.png"/><Relationship Id="rId2" Type="http://schemas.openxmlformats.org/officeDocument/2006/relationships/image" Target="../media/image1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png"/><Relationship Id="rId7" Type="http://schemas.openxmlformats.org/officeDocument/2006/relationships/image" Target="../media/image9.jpg"/><Relationship Id="rId1" Type="http://schemas.openxmlformats.org/officeDocument/2006/relationships/image" Target="../media/image3.jpg"/><Relationship Id="rId2" Type="http://schemas.openxmlformats.org/officeDocument/2006/relationships/image" Target="../media/image4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1" Type="http://schemas.openxmlformats.org/officeDocument/2006/relationships/image" Target="../media/image10.png"/><Relationship Id="rId2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F015BE-7B19-8848-BBAB-7EE228D2621C}" type="doc">
      <dgm:prSet loTypeId="urn:microsoft.com/office/officeart/2009/layout/CirclePictureHierarchy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529914-0220-0D4D-B38A-D0B119DEE3A8}">
      <dgm:prSet phldrT="[Text]" custT="1"/>
      <dgm:spPr/>
      <dgm:t>
        <a:bodyPr/>
        <a:lstStyle/>
        <a:p>
          <a:r>
            <a:rPr lang="en-US" sz="1400" dirty="0" smtClean="0"/>
            <a:t>Allen </a:t>
          </a:r>
          <a:r>
            <a:rPr lang="en-US" sz="1400" dirty="0" err="1" smtClean="0"/>
            <a:t>Malony</a:t>
          </a:r>
          <a:r>
            <a:rPr lang="en-US" sz="1400" dirty="0" smtClean="0"/>
            <a:t> (CEO)</a:t>
          </a:r>
          <a:endParaRPr lang="en-US" sz="1400" dirty="0"/>
        </a:p>
      </dgm:t>
    </dgm:pt>
    <dgm:pt modelId="{12EA9E24-797D-B74E-BF08-C6955E3DD8C5}" type="parTrans" cxnId="{A3636B92-84FD-E34D-933E-8FDB9DB87F0D}">
      <dgm:prSet/>
      <dgm:spPr/>
      <dgm:t>
        <a:bodyPr/>
        <a:lstStyle/>
        <a:p>
          <a:endParaRPr lang="en-US" sz="2000"/>
        </a:p>
      </dgm:t>
    </dgm:pt>
    <dgm:pt modelId="{3A778262-EB22-A046-82B8-3B81EAE8F179}" type="sibTrans" cxnId="{A3636B92-84FD-E34D-933E-8FDB9DB87F0D}">
      <dgm:prSet/>
      <dgm:spPr/>
      <dgm:t>
        <a:bodyPr/>
        <a:lstStyle/>
        <a:p>
          <a:endParaRPr lang="en-US" sz="2000"/>
        </a:p>
      </dgm:t>
    </dgm:pt>
    <dgm:pt modelId="{FAA581DA-D76F-484C-A6B1-A02A786054AB}">
      <dgm:prSet phldrT="[Text]" custT="1"/>
      <dgm:spPr/>
      <dgm:t>
        <a:bodyPr/>
        <a:lstStyle/>
        <a:p>
          <a:r>
            <a:rPr lang="en-US" sz="1400" dirty="0" smtClean="0"/>
            <a:t>Sameer </a:t>
          </a:r>
          <a:r>
            <a:rPr lang="en-US" sz="1400" dirty="0" err="1" smtClean="0"/>
            <a:t>Shende</a:t>
          </a:r>
          <a:r>
            <a:rPr lang="en-US" sz="1400" dirty="0" smtClean="0"/>
            <a:t> (President)</a:t>
          </a:r>
          <a:endParaRPr lang="en-US" sz="1400" dirty="0"/>
        </a:p>
      </dgm:t>
    </dgm:pt>
    <dgm:pt modelId="{471C5044-AA73-5043-8549-9BDB78F8D582}" type="parTrans" cxnId="{A390858C-5B2E-A342-94E7-8BB617238FDF}">
      <dgm:prSet/>
      <dgm:spPr/>
      <dgm:t>
        <a:bodyPr/>
        <a:lstStyle/>
        <a:p>
          <a:endParaRPr lang="en-US" sz="2000"/>
        </a:p>
      </dgm:t>
    </dgm:pt>
    <dgm:pt modelId="{8FA9B2B9-F8A9-B745-9482-35FA22EA3826}" type="sibTrans" cxnId="{A390858C-5B2E-A342-94E7-8BB617238FDF}">
      <dgm:prSet/>
      <dgm:spPr/>
      <dgm:t>
        <a:bodyPr/>
        <a:lstStyle/>
        <a:p>
          <a:endParaRPr lang="en-US" sz="2000"/>
        </a:p>
      </dgm:t>
    </dgm:pt>
    <dgm:pt modelId="{8F62A151-1F50-FF4D-BCF3-14CBC1032711}">
      <dgm:prSet phldrT="[Text]" custT="1"/>
      <dgm:spPr/>
      <dgm:t>
        <a:bodyPr/>
        <a:lstStyle/>
        <a:p>
          <a:r>
            <a:rPr lang="en-US" sz="1400" dirty="0" smtClean="0"/>
            <a:t>John Linford</a:t>
          </a:r>
          <a:endParaRPr lang="en-US" sz="1400" dirty="0"/>
        </a:p>
      </dgm:t>
    </dgm:pt>
    <dgm:pt modelId="{D3923677-ECAC-094E-8082-D6009E8D59BA}" type="parTrans" cxnId="{2290996F-C793-C941-BDF0-0DF1A4562CC3}">
      <dgm:prSet/>
      <dgm:spPr/>
      <dgm:t>
        <a:bodyPr/>
        <a:lstStyle/>
        <a:p>
          <a:endParaRPr lang="en-US" sz="2000"/>
        </a:p>
      </dgm:t>
    </dgm:pt>
    <dgm:pt modelId="{C0A09FF6-0DDE-4A4B-BFD9-00413C885D11}" type="sibTrans" cxnId="{2290996F-C793-C941-BDF0-0DF1A4562CC3}">
      <dgm:prSet/>
      <dgm:spPr/>
      <dgm:t>
        <a:bodyPr/>
        <a:lstStyle/>
        <a:p>
          <a:endParaRPr lang="en-US" sz="2000"/>
        </a:p>
      </dgm:t>
    </dgm:pt>
    <dgm:pt modelId="{B6D1CC3C-9B5F-1747-B3F9-544BF379CAFD}">
      <dgm:prSet phldrT="[Text]" custT="1"/>
      <dgm:spPr/>
      <dgm:t>
        <a:bodyPr/>
        <a:lstStyle/>
        <a:p>
          <a:r>
            <a:rPr lang="en-US" sz="1400" dirty="0" smtClean="0"/>
            <a:t>Jean-Baptiste </a:t>
          </a:r>
          <a:r>
            <a:rPr lang="en-US" sz="1400" dirty="0" err="1" smtClean="0"/>
            <a:t>Besnard</a:t>
          </a:r>
          <a:endParaRPr lang="en-US" sz="1400" dirty="0"/>
        </a:p>
      </dgm:t>
    </dgm:pt>
    <dgm:pt modelId="{CA3896FC-BB4D-914D-8155-F2EF79B1603B}" type="parTrans" cxnId="{3FFB28DA-F292-934A-8508-2E2A8DE831E2}">
      <dgm:prSet/>
      <dgm:spPr/>
      <dgm:t>
        <a:bodyPr/>
        <a:lstStyle/>
        <a:p>
          <a:endParaRPr lang="en-US" sz="2000"/>
        </a:p>
      </dgm:t>
    </dgm:pt>
    <dgm:pt modelId="{B57E47DF-DD90-2344-A5BC-60942558A8A9}" type="sibTrans" cxnId="{3FFB28DA-F292-934A-8508-2E2A8DE831E2}">
      <dgm:prSet/>
      <dgm:spPr/>
      <dgm:t>
        <a:bodyPr/>
        <a:lstStyle/>
        <a:p>
          <a:endParaRPr lang="en-US" sz="2000"/>
        </a:p>
      </dgm:t>
    </dgm:pt>
    <dgm:pt modelId="{BF8F4E45-AE8C-2841-9CFB-4E92E2AB0D55}">
      <dgm:prSet phldrT="[Text]" custT="1"/>
      <dgm:spPr/>
      <dgm:t>
        <a:bodyPr/>
        <a:lstStyle/>
        <a:p>
          <a:r>
            <a:rPr lang="en-US" sz="1400" dirty="0" err="1" smtClean="0"/>
            <a:t>Srinath</a:t>
          </a:r>
          <a:r>
            <a:rPr lang="en-US" sz="1400" dirty="0" smtClean="0"/>
            <a:t> </a:t>
          </a:r>
          <a:r>
            <a:rPr lang="en-US" sz="1400" dirty="0" err="1" smtClean="0"/>
            <a:t>Vadlamani</a:t>
          </a:r>
          <a:endParaRPr lang="en-US" sz="1400" dirty="0"/>
        </a:p>
      </dgm:t>
    </dgm:pt>
    <dgm:pt modelId="{4B551528-9A21-324C-9E97-DEEACB09B1CF}" type="parTrans" cxnId="{967B3E6E-65B3-8E4D-9CE7-581119473C5C}">
      <dgm:prSet/>
      <dgm:spPr/>
      <dgm:t>
        <a:bodyPr/>
        <a:lstStyle/>
        <a:p>
          <a:endParaRPr lang="en-US" sz="2000"/>
        </a:p>
      </dgm:t>
    </dgm:pt>
    <dgm:pt modelId="{BEEBAA80-C3A8-E549-AFA9-9C3D39136F92}" type="sibTrans" cxnId="{967B3E6E-65B3-8E4D-9CE7-581119473C5C}">
      <dgm:prSet/>
      <dgm:spPr/>
      <dgm:t>
        <a:bodyPr/>
        <a:lstStyle/>
        <a:p>
          <a:endParaRPr lang="en-US" sz="2000"/>
        </a:p>
      </dgm:t>
    </dgm:pt>
    <dgm:pt modelId="{94E21AFB-1652-4A47-8D63-1939A35A428C}">
      <dgm:prSet phldrT="[Text]" custT="1"/>
      <dgm:spPr/>
      <dgm:t>
        <a:bodyPr/>
        <a:lstStyle/>
        <a:p>
          <a:r>
            <a:rPr lang="en-US" sz="1400" dirty="0" smtClean="0"/>
            <a:t>Wyatt Spear</a:t>
          </a:r>
          <a:endParaRPr lang="en-US" sz="1400" dirty="0"/>
        </a:p>
      </dgm:t>
    </dgm:pt>
    <dgm:pt modelId="{47A3100E-3990-DD44-90E8-0F8979F63D0C}" type="parTrans" cxnId="{8F38374A-666C-184B-96C9-00DE3D95C212}">
      <dgm:prSet/>
      <dgm:spPr/>
      <dgm:t>
        <a:bodyPr/>
        <a:lstStyle/>
        <a:p>
          <a:endParaRPr lang="en-US" sz="2000"/>
        </a:p>
      </dgm:t>
    </dgm:pt>
    <dgm:pt modelId="{864BED8B-F5F4-EE47-A9F8-0A48F29D2FFE}" type="sibTrans" cxnId="{8F38374A-666C-184B-96C9-00DE3D95C212}">
      <dgm:prSet/>
      <dgm:spPr/>
      <dgm:t>
        <a:bodyPr/>
        <a:lstStyle/>
        <a:p>
          <a:endParaRPr lang="en-US" sz="2000"/>
        </a:p>
      </dgm:t>
    </dgm:pt>
    <dgm:pt modelId="{A8C2FCCB-6359-2D47-B5F1-E8CD0ED0962C}">
      <dgm:prSet phldrT="[Text]" custT="1"/>
      <dgm:spPr/>
      <dgm:t>
        <a:bodyPr/>
        <a:lstStyle/>
        <a:p>
          <a:r>
            <a:rPr lang="en-US" sz="1400" dirty="0" smtClean="0"/>
            <a:t>Kevin Huck</a:t>
          </a:r>
          <a:endParaRPr lang="en-US" sz="1400" dirty="0"/>
        </a:p>
      </dgm:t>
    </dgm:pt>
    <dgm:pt modelId="{855203B4-4C45-414E-87F1-C5EEED34E134}" type="parTrans" cxnId="{49076670-0823-9F4B-A4FA-2E6F3673ACE0}">
      <dgm:prSet/>
      <dgm:spPr/>
      <dgm:t>
        <a:bodyPr/>
        <a:lstStyle/>
        <a:p>
          <a:endParaRPr lang="en-US" sz="2000"/>
        </a:p>
      </dgm:t>
    </dgm:pt>
    <dgm:pt modelId="{4BF699A1-5167-DD42-BBC1-88E6EF41C770}" type="sibTrans" cxnId="{49076670-0823-9F4B-A4FA-2E6F3673ACE0}">
      <dgm:prSet/>
      <dgm:spPr/>
      <dgm:t>
        <a:bodyPr/>
        <a:lstStyle/>
        <a:p>
          <a:endParaRPr lang="en-US" sz="2000"/>
        </a:p>
      </dgm:t>
    </dgm:pt>
    <dgm:pt modelId="{A3F33F2F-0EFE-734C-B6F1-9223F58E5F3A}" type="pres">
      <dgm:prSet presAssocID="{80F015BE-7B19-8848-BBAB-7EE228D2621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2EA77C8-35C0-3C4A-B316-4468CB833811}" type="pres">
      <dgm:prSet presAssocID="{36529914-0220-0D4D-B38A-D0B119DEE3A8}" presName="hierRoot1" presStyleCnt="0"/>
      <dgm:spPr/>
    </dgm:pt>
    <dgm:pt modelId="{2A59F464-404B-A643-BF53-4667BCC8A873}" type="pres">
      <dgm:prSet presAssocID="{36529914-0220-0D4D-B38A-D0B119DEE3A8}" presName="composite" presStyleCnt="0"/>
      <dgm:spPr/>
    </dgm:pt>
    <dgm:pt modelId="{D373A40C-A900-154D-8155-6E67BB688F51}" type="pres">
      <dgm:prSet presAssocID="{36529914-0220-0D4D-B38A-D0B119DEE3A8}" presName="image" presStyleLbl="node0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3110FF3E-9390-7D4A-9BDE-9A89922DCAB7}" type="pres">
      <dgm:prSet presAssocID="{36529914-0220-0D4D-B38A-D0B119DEE3A8}" presName="text" presStyleLbl="revTx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1A0835-F451-2644-9898-023D63C27F24}" type="pres">
      <dgm:prSet presAssocID="{36529914-0220-0D4D-B38A-D0B119DEE3A8}" presName="hierChild2" presStyleCnt="0"/>
      <dgm:spPr/>
    </dgm:pt>
    <dgm:pt modelId="{1356BBAF-2080-374D-A02A-E6BE3E7F8DA4}" type="pres">
      <dgm:prSet presAssocID="{FAA581DA-D76F-484C-A6B1-A02A786054AB}" presName="hierRoot1" presStyleCnt="0"/>
      <dgm:spPr/>
    </dgm:pt>
    <dgm:pt modelId="{39496611-8515-C745-AED3-B3E5DF06C177}" type="pres">
      <dgm:prSet presAssocID="{FAA581DA-D76F-484C-A6B1-A02A786054AB}" presName="composite" presStyleCnt="0"/>
      <dgm:spPr/>
    </dgm:pt>
    <dgm:pt modelId="{9857F145-6D76-AD4A-B721-36CAFF1F6FF9}" type="pres">
      <dgm:prSet presAssocID="{FAA581DA-D76F-484C-A6B1-A02A786054AB}" presName="image" presStyleLbl="node0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85A99787-D59D-EF4C-A938-096A321CCD64}" type="pres">
      <dgm:prSet presAssocID="{FAA581DA-D76F-484C-A6B1-A02A786054AB}" presName="text" presStyleLbl="revTx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A8017F-9DB6-4840-AE4C-416600C24924}" type="pres">
      <dgm:prSet presAssocID="{FAA581DA-D76F-484C-A6B1-A02A786054AB}" presName="hierChild2" presStyleCnt="0"/>
      <dgm:spPr/>
    </dgm:pt>
    <dgm:pt modelId="{B54E6385-CD47-9940-8BD5-AABA4588C0FC}" type="pres">
      <dgm:prSet presAssocID="{D3923677-ECAC-094E-8082-D6009E8D59BA}" presName="Name10" presStyleLbl="parChTrans1D2" presStyleIdx="0" presStyleCnt="5"/>
      <dgm:spPr/>
      <dgm:t>
        <a:bodyPr/>
        <a:lstStyle/>
        <a:p>
          <a:endParaRPr lang="en-US"/>
        </a:p>
      </dgm:t>
    </dgm:pt>
    <dgm:pt modelId="{191ABB6E-04EF-484B-B044-597A86720B7B}" type="pres">
      <dgm:prSet presAssocID="{8F62A151-1F50-FF4D-BCF3-14CBC1032711}" presName="hierRoot2" presStyleCnt="0"/>
      <dgm:spPr/>
    </dgm:pt>
    <dgm:pt modelId="{31470876-F3C9-7249-8743-0C54FFDCA969}" type="pres">
      <dgm:prSet presAssocID="{8F62A151-1F50-FF4D-BCF3-14CBC1032711}" presName="composite2" presStyleCnt="0"/>
      <dgm:spPr/>
    </dgm:pt>
    <dgm:pt modelId="{114CF62E-1ADD-6343-9D57-E8516E07E582}" type="pres">
      <dgm:prSet presAssocID="{8F62A151-1F50-FF4D-BCF3-14CBC1032711}" presName="image2" presStyleLbl="node2" presStyleIdx="0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7C18E7B-D1C9-2D47-AC76-C478DA52424D}" type="pres">
      <dgm:prSet presAssocID="{8F62A151-1F50-FF4D-BCF3-14CBC1032711}" presName="text2" presStyleLbl="revTx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166C00-8AA7-004F-84C8-5EE6279D2E1F}" type="pres">
      <dgm:prSet presAssocID="{8F62A151-1F50-FF4D-BCF3-14CBC1032711}" presName="hierChild3" presStyleCnt="0"/>
      <dgm:spPr/>
    </dgm:pt>
    <dgm:pt modelId="{949DAA83-9FD7-334C-B2FE-FE9CAA4EED2E}" type="pres">
      <dgm:prSet presAssocID="{4B551528-9A21-324C-9E97-DEEACB09B1CF}" presName="Name10" presStyleLbl="parChTrans1D2" presStyleIdx="1" presStyleCnt="5"/>
      <dgm:spPr/>
      <dgm:t>
        <a:bodyPr/>
        <a:lstStyle/>
        <a:p>
          <a:endParaRPr lang="en-US"/>
        </a:p>
      </dgm:t>
    </dgm:pt>
    <dgm:pt modelId="{9703F777-00F6-E94D-9C60-C804A2ADCBD2}" type="pres">
      <dgm:prSet presAssocID="{BF8F4E45-AE8C-2841-9CFB-4E92E2AB0D55}" presName="hierRoot2" presStyleCnt="0"/>
      <dgm:spPr/>
    </dgm:pt>
    <dgm:pt modelId="{81E75CAE-2A46-A347-90ED-E9BE6811C176}" type="pres">
      <dgm:prSet presAssocID="{BF8F4E45-AE8C-2841-9CFB-4E92E2AB0D55}" presName="composite2" presStyleCnt="0"/>
      <dgm:spPr/>
    </dgm:pt>
    <dgm:pt modelId="{2E2F6AF6-AE8F-094E-A4BF-0F30360E2A15}" type="pres">
      <dgm:prSet presAssocID="{BF8F4E45-AE8C-2841-9CFB-4E92E2AB0D55}" presName="image2" presStyleLbl="node2" presStyleIdx="1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82E2BA1-BAC3-ED4C-84A1-CC81A7BB1B13}" type="pres">
      <dgm:prSet presAssocID="{BF8F4E45-AE8C-2841-9CFB-4E92E2AB0D55}" presName="text2" presStyleLbl="revTx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C8EEE0-9794-B444-93CE-BC57E22D0A78}" type="pres">
      <dgm:prSet presAssocID="{BF8F4E45-AE8C-2841-9CFB-4E92E2AB0D55}" presName="hierChild3" presStyleCnt="0"/>
      <dgm:spPr/>
    </dgm:pt>
    <dgm:pt modelId="{FAD5F6DE-4167-A341-AC8A-EF87CD12208B}" type="pres">
      <dgm:prSet presAssocID="{855203B4-4C45-414E-87F1-C5EEED34E134}" presName="Name10" presStyleLbl="parChTrans1D2" presStyleIdx="2" presStyleCnt="5"/>
      <dgm:spPr/>
      <dgm:t>
        <a:bodyPr/>
        <a:lstStyle/>
        <a:p>
          <a:endParaRPr lang="en-US"/>
        </a:p>
      </dgm:t>
    </dgm:pt>
    <dgm:pt modelId="{97C8E949-4BBF-144E-AA21-D7DF757D7358}" type="pres">
      <dgm:prSet presAssocID="{A8C2FCCB-6359-2D47-B5F1-E8CD0ED0962C}" presName="hierRoot2" presStyleCnt="0"/>
      <dgm:spPr/>
    </dgm:pt>
    <dgm:pt modelId="{AE933692-EE7F-5340-BABA-E2BC3181DA53}" type="pres">
      <dgm:prSet presAssocID="{A8C2FCCB-6359-2D47-B5F1-E8CD0ED0962C}" presName="composite2" presStyleCnt="0"/>
      <dgm:spPr/>
    </dgm:pt>
    <dgm:pt modelId="{95F2D24B-9396-7046-ACE5-2609EF706C74}" type="pres">
      <dgm:prSet presAssocID="{A8C2FCCB-6359-2D47-B5F1-E8CD0ED0962C}" presName="image2" presStyleLbl="node2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AF3724D-F9DC-914D-8EDC-C44499A8767B}" type="pres">
      <dgm:prSet presAssocID="{A8C2FCCB-6359-2D47-B5F1-E8CD0ED0962C}" presName="text2" presStyleLbl="revTx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54DA64-B32A-4A4E-AE81-F7D36261B0BD}" type="pres">
      <dgm:prSet presAssocID="{A8C2FCCB-6359-2D47-B5F1-E8CD0ED0962C}" presName="hierChild3" presStyleCnt="0"/>
      <dgm:spPr/>
    </dgm:pt>
    <dgm:pt modelId="{19BE5FD1-9AAE-B546-8B9B-13A282D94E38}" type="pres">
      <dgm:prSet presAssocID="{47A3100E-3990-DD44-90E8-0F8979F63D0C}" presName="Name10" presStyleLbl="parChTrans1D2" presStyleIdx="3" presStyleCnt="5"/>
      <dgm:spPr/>
      <dgm:t>
        <a:bodyPr/>
        <a:lstStyle/>
        <a:p>
          <a:endParaRPr lang="en-US"/>
        </a:p>
      </dgm:t>
    </dgm:pt>
    <dgm:pt modelId="{311BDB2F-4BB9-3B42-915B-BEDC3C24850F}" type="pres">
      <dgm:prSet presAssocID="{94E21AFB-1652-4A47-8D63-1939A35A428C}" presName="hierRoot2" presStyleCnt="0"/>
      <dgm:spPr/>
    </dgm:pt>
    <dgm:pt modelId="{BE2BC9E5-0A5E-9E44-ACC1-9E05D704A1AE}" type="pres">
      <dgm:prSet presAssocID="{94E21AFB-1652-4A47-8D63-1939A35A428C}" presName="composite2" presStyleCnt="0"/>
      <dgm:spPr/>
    </dgm:pt>
    <dgm:pt modelId="{4E052387-D025-7941-A272-9E67F6E261FF}" type="pres">
      <dgm:prSet presAssocID="{94E21AFB-1652-4A47-8D63-1939A35A428C}" presName="image2" presStyleLbl="node2" presStyleIdx="3" presStyleCnt="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A509BD22-3A3C-9A48-9CDE-EAFDFB7364F1}" type="pres">
      <dgm:prSet presAssocID="{94E21AFB-1652-4A47-8D63-1939A35A428C}" presName="text2" presStyleLbl="revTx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20EDE0-B1BE-2046-844F-01AFBF4AF9B5}" type="pres">
      <dgm:prSet presAssocID="{94E21AFB-1652-4A47-8D63-1939A35A428C}" presName="hierChild3" presStyleCnt="0"/>
      <dgm:spPr/>
    </dgm:pt>
    <dgm:pt modelId="{769ED934-7E8B-D34C-9E92-E8B0C93A9D67}" type="pres">
      <dgm:prSet presAssocID="{CA3896FC-BB4D-914D-8155-F2EF79B1603B}" presName="Name10" presStyleLbl="parChTrans1D2" presStyleIdx="4" presStyleCnt="5"/>
      <dgm:spPr/>
      <dgm:t>
        <a:bodyPr/>
        <a:lstStyle/>
        <a:p>
          <a:endParaRPr lang="en-US"/>
        </a:p>
      </dgm:t>
    </dgm:pt>
    <dgm:pt modelId="{0E130CB2-B3E3-134C-BEF6-8FD43B87D2E1}" type="pres">
      <dgm:prSet presAssocID="{B6D1CC3C-9B5F-1747-B3F9-544BF379CAFD}" presName="hierRoot2" presStyleCnt="0"/>
      <dgm:spPr/>
    </dgm:pt>
    <dgm:pt modelId="{4E6B4B20-2779-EB44-81AB-EF1D407C55B1}" type="pres">
      <dgm:prSet presAssocID="{B6D1CC3C-9B5F-1747-B3F9-544BF379CAFD}" presName="composite2" presStyleCnt="0"/>
      <dgm:spPr/>
    </dgm:pt>
    <dgm:pt modelId="{B34F3884-A7FF-5C4D-BED1-5A4F0C16E8B4}" type="pres">
      <dgm:prSet presAssocID="{B6D1CC3C-9B5F-1747-B3F9-544BF379CAFD}" presName="image2" presStyleLbl="node2" presStyleIdx="4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3EE7E7A-A5DA-E443-9CDC-6A81107F6BB6}" type="pres">
      <dgm:prSet presAssocID="{B6D1CC3C-9B5F-1747-B3F9-544BF379CAFD}" presName="text2" presStyleLbl="revTx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62B079-1C31-5347-BED0-4A594CC3ACCF}" type="pres">
      <dgm:prSet presAssocID="{B6D1CC3C-9B5F-1747-B3F9-544BF379CAFD}" presName="hierChild3" presStyleCnt="0"/>
      <dgm:spPr/>
    </dgm:pt>
  </dgm:ptLst>
  <dgm:cxnLst>
    <dgm:cxn modelId="{B6FD36D6-45CE-5F46-8728-4E80390813AF}" type="presOf" srcId="{8F62A151-1F50-FF4D-BCF3-14CBC1032711}" destId="{D7C18E7B-D1C9-2D47-AC76-C478DA52424D}" srcOrd="0" destOrd="0" presId="urn:microsoft.com/office/officeart/2009/layout/CirclePictureHierarchy"/>
    <dgm:cxn modelId="{2290996F-C793-C941-BDF0-0DF1A4562CC3}" srcId="{FAA581DA-D76F-484C-A6B1-A02A786054AB}" destId="{8F62A151-1F50-FF4D-BCF3-14CBC1032711}" srcOrd="0" destOrd="0" parTransId="{D3923677-ECAC-094E-8082-D6009E8D59BA}" sibTransId="{C0A09FF6-0DDE-4A4B-BFD9-00413C885D11}"/>
    <dgm:cxn modelId="{4AB23590-1428-B94B-AC39-9E4694F2C0E6}" type="presOf" srcId="{D3923677-ECAC-094E-8082-D6009E8D59BA}" destId="{B54E6385-CD47-9940-8BD5-AABA4588C0FC}" srcOrd="0" destOrd="0" presId="urn:microsoft.com/office/officeart/2009/layout/CirclePictureHierarchy"/>
    <dgm:cxn modelId="{87BDDA82-5CED-F54B-B8DC-D8223A9AF0D6}" type="presOf" srcId="{B6D1CC3C-9B5F-1747-B3F9-544BF379CAFD}" destId="{83EE7E7A-A5DA-E443-9CDC-6A81107F6BB6}" srcOrd="0" destOrd="0" presId="urn:microsoft.com/office/officeart/2009/layout/CirclePictureHierarchy"/>
    <dgm:cxn modelId="{DEC10103-FCB7-A24E-B584-6F0FC045D674}" type="presOf" srcId="{CA3896FC-BB4D-914D-8155-F2EF79B1603B}" destId="{769ED934-7E8B-D34C-9E92-E8B0C93A9D67}" srcOrd="0" destOrd="0" presId="urn:microsoft.com/office/officeart/2009/layout/CirclePictureHierarchy"/>
    <dgm:cxn modelId="{A3636B92-84FD-E34D-933E-8FDB9DB87F0D}" srcId="{80F015BE-7B19-8848-BBAB-7EE228D2621C}" destId="{36529914-0220-0D4D-B38A-D0B119DEE3A8}" srcOrd="0" destOrd="0" parTransId="{12EA9E24-797D-B74E-BF08-C6955E3DD8C5}" sibTransId="{3A778262-EB22-A046-82B8-3B81EAE8F179}"/>
    <dgm:cxn modelId="{32964291-6ED3-8C4C-AF64-28D24B8FF870}" type="presOf" srcId="{4B551528-9A21-324C-9E97-DEEACB09B1CF}" destId="{949DAA83-9FD7-334C-B2FE-FE9CAA4EED2E}" srcOrd="0" destOrd="0" presId="urn:microsoft.com/office/officeart/2009/layout/CirclePictureHierarchy"/>
    <dgm:cxn modelId="{7D807B9D-6130-2547-BC6A-2E0EF4BE1FB1}" type="presOf" srcId="{FAA581DA-D76F-484C-A6B1-A02A786054AB}" destId="{85A99787-D59D-EF4C-A938-096A321CCD64}" srcOrd="0" destOrd="0" presId="urn:microsoft.com/office/officeart/2009/layout/CirclePictureHierarchy"/>
    <dgm:cxn modelId="{8583F2B1-E7EE-734D-A841-70AB86BB02EA}" type="presOf" srcId="{80F015BE-7B19-8848-BBAB-7EE228D2621C}" destId="{A3F33F2F-0EFE-734C-B6F1-9223F58E5F3A}" srcOrd="0" destOrd="0" presId="urn:microsoft.com/office/officeart/2009/layout/CirclePictureHierarchy"/>
    <dgm:cxn modelId="{49076670-0823-9F4B-A4FA-2E6F3673ACE0}" srcId="{FAA581DA-D76F-484C-A6B1-A02A786054AB}" destId="{A8C2FCCB-6359-2D47-B5F1-E8CD0ED0962C}" srcOrd="2" destOrd="0" parTransId="{855203B4-4C45-414E-87F1-C5EEED34E134}" sibTransId="{4BF699A1-5167-DD42-BBC1-88E6EF41C770}"/>
    <dgm:cxn modelId="{A04ADE49-50BF-D843-ADE4-595EBF2B5191}" type="presOf" srcId="{855203B4-4C45-414E-87F1-C5EEED34E134}" destId="{FAD5F6DE-4167-A341-AC8A-EF87CD12208B}" srcOrd="0" destOrd="0" presId="urn:microsoft.com/office/officeart/2009/layout/CirclePictureHierarchy"/>
    <dgm:cxn modelId="{5923B4DF-5CEC-0C4F-BE6F-1384C543CDD9}" type="presOf" srcId="{94E21AFB-1652-4A47-8D63-1939A35A428C}" destId="{A509BD22-3A3C-9A48-9CDE-EAFDFB7364F1}" srcOrd="0" destOrd="0" presId="urn:microsoft.com/office/officeart/2009/layout/CirclePictureHierarchy"/>
    <dgm:cxn modelId="{3FFB28DA-F292-934A-8508-2E2A8DE831E2}" srcId="{FAA581DA-D76F-484C-A6B1-A02A786054AB}" destId="{B6D1CC3C-9B5F-1747-B3F9-544BF379CAFD}" srcOrd="4" destOrd="0" parTransId="{CA3896FC-BB4D-914D-8155-F2EF79B1603B}" sibTransId="{B57E47DF-DD90-2344-A5BC-60942558A8A9}"/>
    <dgm:cxn modelId="{4F1BE80F-7551-264F-BF7F-E39FBC4AA107}" type="presOf" srcId="{47A3100E-3990-DD44-90E8-0F8979F63D0C}" destId="{19BE5FD1-9AAE-B546-8B9B-13A282D94E38}" srcOrd="0" destOrd="0" presId="urn:microsoft.com/office/officeart/2009/layout/CirclePictureHierarchy"/>
    <dgm:cxn modelId="{4D849414-D54F-7049-99CC-D139A4E0E261}" type="presOf" srcId="{36529914-0220-0D4D-B38A-D0B119DEE3A8}" destId="{3110FF3E-9390-7D4A-9BDE-9A89922DCAB7}" srcOrd="0" destOrd="0" presId="urn:microsoft.com/office/officeart/2009/layout/CirclePictureHierarchy"/>
    <dgm:cxn modelId="{24547EA0-631D-E24B-AB37-2C9B6D94BA19}" type="presOf" srcId="{BF8F4E45-AE8C-2841-9CFB-4E92E2AB0D55}" destId="{982E2BA1-BAC3-ED4C-84A1-CC81A7BB1B13}" srcOrd="0" destOrd="0" presId="urn:microsoft.com/office/officeart/2009/layout/CirclePictureHierarchy"/>
    <dgm:cxn modelId="{8F38374A-666C-184B-96C9-00DE3D95C212}" srcId="{FAA581DA-D76F-484C-A6B1-A02A786054AB}" destId="{94E21AFB-1652-4A47-8D63-1939A35A428C}" srcOrd="3" destOrd="0" parTransId="{47A3100E-3990-DD44-90E8-0F8979F63D0C}" sibTransId="{864BED8B-F5F4-EE47-A9F8-0A48F29D2FFE}"/>
    <dgm:cxn modelId="{F932677A-0092-C642-A377-7BE81728B098}" type="presOf" srcId="{A8C2FCCB-6359-2D47-B5F1-E8CD0ED0962C}" destId="{EAF3724D-F9DC-914D-8EDC-C44499A8767B}" srcOrd="0" destOrd="0" presId="urn:microsoft.com/office/officeart/2009/layout/CirclePictureHierarchy"/>
    <dgm:cxn modelId="{A390858C-5B2E-A342-94E7-8BB617238FDF}" srcId="{80F015BE-7B19-8848-BBAB-7EE228D2621C}" destId="{FAA581DA-D76F-484C-A6B1-A02A786054AB}" srcOrd="1" destOrd="0" parTransId="{471C5044-AA73-5043-8549-9BDB78F8D582}" sibTransId="{8FA9B2B9-F8A9-B745-9482-35FA22EA3826}"/>
    <dgm:cxn modelId="{967B3E6E-65B3-8E4D-9CE7-581119473C5C}" srcId="{FAA581DA-D76F-484C-A6B1-A02A786054AB}" destId="{BF8F4E45-AE8C-2841-9CFB-4E92E2AB0D55}" srcOrd="1" destOrd="0" parTransId="{4B551528-9A21-324C-9E97-DEEACB09B1CF}" sibTransId="{BEEBAA80-C3A8-E549-AFA9-9C3D39136F92}"/>
    <dgm:cxn modelId="{06E311D8-C3AA-7A49-8B44-015F4A3F1F66}" type="presParOf" srcId="{A3F33F2F-0EFE-734C-B6F1-9223F58E5F3A}" destId="{E2EA77C8-35C0-3C4A-B316-4468CB833811}" srcOrd="0" destOrd="0" presId="urn:microsoft.com/office/officeart/2009/layout/CirclePictureHierarchy"/>
    <dgm:cxn modelId="{CBD30B0F-6B04-234C-86B1-02E941F61F18}" type="presParOf" srcId="{E2EA77C8-35C0-3C4A-B316-4468CB833811}" destId="{2A59F464-404B-A643-BF53-4667BCC8A873}" srcOrd="0" destOrd="0" presId="urn:microsoft.com/office/officeart/2009/layout/CirclePictureHierarchy"/>
    <dgm:cxn modelId="{E13DB4E8-5EBA-F24D-8D5A-27675500AC27}" type="presParOf" srcId="{2A59F464-404B-A643-BF53-4667BCC8A873}" destId="{D373A40C-A900-154D-8155-6E67BB688F51}" srcOrd="0" destOrd="0" presId="urn:microsoft.com/office/officeart/2009/layout/CirclePictureHierarchy"/>
    <dgm:cxn modelId="{D5C861AA-73D3-814C-9CCC-5A38F4D9EC5B}" type="presParOf" srcId="{2A59F464-404B-A643-BF53-4667BCC8A873}" destId="{3110FF3E-9390-7D4A-9BDE-9A89922DCAB7}" srcOrd="1" destOrd="0" presId="urn:microsoft.com/office/officeart/2009/layout/CirclePictureHierarchy"/>
    <dgm:cxn modelId="{178A89D8-62C1-7C40-BC55-8CCF9AA358F2}" type="presParOf" srcId="{E2EA77C8-35C0-3C4A-B316-4468CB833811}" destId="{C11A0835-F451-2644-9898-023D63C27F24}" srcOrd="1" destOrd="0" presId="urn:microsoft.com/office/officeart/2009/layout/CirclePictureHierarchy"/>
    <dgm:cxn modelId="{612D9C1A-4728-474B-BD26-A24946AB5C8A}" type="presParOf" srcId="{A3F33F2F-0EFE-734C-B6F1-9223F58E5F3A}" destId="{1356BBAF-2080-374D-A02A-E6BE3E7F8DA4}" srcOrd="1" destOrd="0" presId="urn:microsoft.com/office/officeart/2009/layout/CirclePictureHierarchy"/>
    <dgm:cxn modelId="{6A32EBAE-F745-C345-855F-044481DD7AB3}" type="presParOf" srcId="{1356BBAF-2080-374D-A02A-E6BE3E7F8DA4}" destId="{39496611-8515-C745-AED3-B3E5DF06C177}" srcOrd="0" destOrd="0" presId="urn:microsoft.com/office/officeart/2009/layout/CirclePictureHierarchy"/>
    <dgm:cxn modelId="{1BE382E3-C47F-FB41-8CD7-16BC11E92EE4}" type="presParOf" srcId="{39496611-8515-C745-AED3-B3E5DF06C177}" destId="{9857F145-6D76-AD4A-B721-36CAFF1F6FF9}" srcOrd="0" destOrd="0" presId="urn:microsoft.com/office/officeart/2009/layout/CirclePictureHierarchy"/>
    <dgm:cxn modelId="{4640DFCA-BB08-9940-9C32-96371EA5F1E3}" type="presParOf" srcId="{39496611-8515-C745-AED3-B3E5DF06C177}" destId="{85A99787-D59D-EF4C-A938-096A321CCD64}" srcOrd="1" destOrd="0" presId="urn:microsoft.com/office/officeart/2009/layout/CirclePictureHierarchy"/>
    <dgm:cxn modelId="{DD826717-F93C-B146-B2C1-D2FF56C9C639}" type="presParOf" srcId="{1356BBAF-2080-374D-A02A-E6BE3E7F8DA4}" destId="{52A8017F-9DB6-4840-AE4C-416600C24924}" srcOrd="1" destOrd="0" presId="urn:microsoft.com/office/officeart/2009/layout/CirclePictureHierarchy"/>
    <dgm:cxn modelId="{AD4EC601-17A8-8C49-8346-D125CE5DAD9C}" type="presParOf" srcId="{52A8017F-9DB6-4840-AE4C-416600C24924}" destId="{B54E6385-CD47-9940-8BD5-AABA4588C0FC}" srcOrd="0" destOrd="0" presId="urn:microsoft.com/office/officeart/2009/layout/CirclePictureHierarchy"/>
    <dgm:cxn modelId="{4FE24F4A-3A59-1D4B-94C9-6627F36C3B83}" type="presParOf" srcId="{52A8017F-9DB6-4840-AE4C-416600C24924}" destId="{191ABB6E-04EF-484B-B044-597A86720B7B}" srcOrd="1" destOrd="0" presId="urn:microsoft.com/office/officeart/2009/layout/CirclePictureHierarchy"/>
    <dgm:cxn modelId="{70F05849-0166-9343-AEBE-CB0E26937055}" type="presParOf" srcId="{191ABB6E-04EF-484B-B044-597A86720B7B}" destId="{31470876-F3C9-7249-8743-0C54FFDCA969}" srcOrd="0" destOrd="0" presId="urn:microsoft.com/office/officeart/2009/layout/CirclePictureHierarchy"/>
    <dgm:cxn modelId="{811F0C4B-BBC6-B94F-A743-DA147990B70C}" type="presParOf" srcId="{31470876-F3C9-7249-8743-0C54FFDCA969}" destId="{114CF62E-1ADD-6343-9D57-E8516E07E582}" srcOrd="0" destOrd="0" presId="urn:microsoft.com/office/officeart/2009/layout/CirclePictureHierarchy"/>
    <dgm:cxn modelId="{C2B3BBB3-D7A4-E04A-A5F5-0FA1CAF8DC0A}" type="presParOf" srcId="{31470876-F3C9-7249-8743-0C54FFDCA969}" destId="{D7C18E7B-D1C9-2D47-AC76-C478DA52424D}" srcOrd="1" destOrd="0" presId="urn:microsoft.com/office/officeart/2009/layout/CirclePictureHierarchy"/>
    <dgm:cxn modelId="{52615390-783D-F841-A7EC-EAF00FC2254D}" type="presParOf" srcId="{191ABB6E-04EF-484B-B044-597A86720B7B}" destId="{60166C00-8AA7-004F-84C8-5EE6279D2E1F}" srcOrd="1" destOrd="0" presId="urn:microsoft.com/office/officeart/2009/layout/CirclePictureHierarchy"/>
    <dgm:cxn modelId="{FBCF2AB1-6F1D-9845-A8BB-545C11A5B5D1}" type="presParOf" srcId="{52A8017F-9DB6-4840-AE4C-416600C24924}" destId="{949DAA83-9FD7-334C-B2FE-FE9CAA4EED2E}" srcOrd="2" destOrd="0" presId="urn:microsoft.com/office/officeart/2009/layout/CirclePictureHierarchy"/>
    <dgm:cxn modelId="{AC645EB8-6F9F-1242-A772-8D0E184A2B33}" type="presParOf" srcId="{52A8017F-9DB6-4840-AE4C-416600C24924}" destId="{9703F777-00F6-E94D-9C60-C804A2ADCBD2}" srcOrd="3" destOrd="0" presId="urn:microsoft.com/office/officeart/2009/layout/CirclePictureHierarchy"/>
    <dgm:cxn modelId="{2376D050-3F18-E641-8623-EFA288626185}" type="presParOf" srcId="{9703F777-00F6-E94D-9C60-C804A2ADCBD2}" destId="{81E75CAE-2A46-A347-90ED-E9BE6811C176}" srcOrd="0" destOrd="0" presId="urn:microsoft.com/office/officeart/2009/layout/CirclePictureHierarchy"/>
    <dgm:cxn modelId="{1061F97B-169D-304B-83CA-74E2FABBA0F1}" type="presParOf" srcId="{81E75CAE-2A46-A347-90ED-E9BE6811C176}" destId="{2E2F6AF6-AE8F-094E-A4BF-0F30360E2A15}" srcOrd="0" destOrd="0" presId="urn:microsoft.com/office/officeart/2009/layout/CirclePictureHierarchy"/>
    <dgm:cxn modelId="{B0BE9870-3C99-254F-AF7A-52B0A1AB0A42}" type="presParOf" srcId="{81E75CAE-2A46-A347-90ED-E9BE6811C176}" destId="{982E2BA1-BAC3-ED4C-84A1-CC81A7BB1B13}" srcOrd="1" destOrd="0" presId="urn:microsoft.com/office/officeart/2009/layout/CirclePictureHierarchy"/>
    <dgm:cxn modelId="{1FD9EA6B-9C29-9C48-A488-C98CCE49A685}" type="presParOf" srcId="{9703F777-00F6-E94D-9C60-C804A2ADCBD2}" destId="{8BC8EEE0-9794-B444-93CE-BC57E22D0A78}" srcOrd="1" destOrd="0" presId="urn:microsoft.com/office/officeart/2009/layout/CirclePictureHierarchy"/>
    <dgm:cxn modelId="{E5B8A656-FEA4-BB4D-9519-2DD2DE72BF26}" type="presParOf" srcId="{52A8017F-9DB6-4840-AE4C-416600C24924}" destId="{FAD5F6DE-4167-A341-AC8A-EF87CD12208B}" srcOrd="4" destOrd="0" presId="urn:microsoft.com/office/officeart/2009/layout/CirclePictureHierarchy"/>
    <dgm:cxn modelId="{1F0BE85E-15A1-F14D-A58A-6AA9037FB0CE}" type="presParOf" srcId="{52A8017F-9DB6-4840-AE4C-416600C24924}" destId="{97C8E949-4BBF-144E-AA21-D7DF757D7358}" srcOrd="5" destOrd="0" presId="urn:microsoft.com/office/officeart/2009/layout/CirclePictureHierarchy"/>
    <dgm:cxn modelId="{A433824E-ACAD-CE47-80A1-BF0B68ED90AD}" type="presParOf" srcId="{97C8E949-4BBF-144E-AA21-D7DF757D7358}" destId="{AE933692-EE7F-5340-BABA-E2BC3181DA53}" srcOrd="0" destOrd="0" presId="urn:microsoft.com/office/officeart/2009/layout/CirclePictureHierarchy"/>
    <dgm:cxn modelId="{82CDF612-1B64-914F-9C48-B1B900ACD676}" type="presParOf" srcId="{AE933692-EE7F-5340-BABA-E2BC3181DA53}" destId="{95F2D24B-9396-7046-ACE5-2609EF706C74}" srcOrd="0" destOrd="0" presId="urn:microsoft.com/office/officeart/2009/layout/CirclePictureHierarchy"/>
    <dgm:cxn modelId="{01CE17D4-0330-0B47-9F0C-89F239392217}" type="presParOf" srcId="{AE933692-EE7F-5340-BABA-E2BC3181DA53}" destId="{EAF3724D-F9DC-914D-8EDC-C44499A8767B}" srcOrd="1" destOrd="0" presId="urn:microsoft.com/office/officeart/2009/layout/CirclePictureHierarchy"/>
    <dgm:cxn modelId="{BD0E537B-E8A7-5A4E-B446-B049EDD506F3}" type="presParOf" srcId="{97C8E949-4BBF-144E-AA21-D7DF757D7358}" destId="{1E54DA64-B32A-4A4E-AE81-F7D36261B0BD}" srcOrd="1" destOrd="0" presId="urn:microsoft.com/office/officeart/2009/layout/CirclePictureHierarchy"/>
    <dgm:cxn modelId="{B750DA1F-6A83-FA40-AAAE-AF5AC0B633BC}" type="presParOf" srcId="{52A8017F-9DB6-4840-AE4C-416600C24924}" destId="{19BE5FD1-9AAE-B546-8B9B-13A282D94E38}" srcOrd="6" destOrd="0" presId="urn:microsoft.com/office/officeart/2009/layout/CirclePictureHierarchy"/>
    <dgm:cxn modelId="{6A80E362-AF24-6F45-8685-45D37FAA222D}" type="presParOf" srcId="{52A8017F-9DB6-4840-AE4C-416600C24924}" destId="{311BDB2F-4BB9-3B42-915B-BEDC3C24850F}" srcOrd="7" destOrd="0" presId="urn:microsoft.com/office/officeart/2009/layout/CirclePictureHierarchy"/>
    <dgm:cxn modelId="{70C23587-DF3C-D145-A12A-1601252AB465}" type="presParOf" srcId="{311BDB2F-4BB9-3B42-915B-BEDC3C24850F}" destId="{BE2BC9E5-0A5E-9E44-ACC1-9E05D704A1AE}" srcOrd="0" destOrd="0" presId="urn:microsoft.com/office/officeart/2009/layout/CirclePictureHierarchy"/>
    <dgm:cxn modelId="{62B8059B-60DB-1240-8395-62B619E92EB9}" type="presParOf" srcId="{BE2BC9E5-0A5E-9E44-ACC1-9E05D704A1AE}" destId="{4E052387-D025-7941-A272-9E67F6E261FF}" srcOrd="0" destOrd="0" presId="urn:microsoft.com/office/officeart/2009/layout/CirclePictureHierarchy"/>
    <dgm:cxn modelId="{86BEBB1A-0AA5-5840-B3DA-8C870CA11EDB}" type="presParOf" srcId="{BE2BC9E5-0A5E-9E44-ACC1-9E05D704A1AE}" destId="{A509BD22-3A3C-9A48-9CDE-EAFDFB7364F1}" srcOrd="1" destOrd="0" presId="urn:microsoft.com/office/officeart/2009/layout/CirclePictureHierarchy"/>
    <dgm:cxn modelId="{E479CDB0-D404-E448-B7B4-37603B0203B1}" type="presParOf" srcId="{311BDB2F-4BB9-3B42-915B-BEDC3C24850F}" destId="{9420EDE0-B1BE-2046-844F-01AFBF4AF9B5}" srcOrd="1" destOrd="0" presId="urn:microsoft.com/office/officeart/2009/layout/CirclePictureHierarchy"/>
    <dgm:cxn modelId="{2FF002E8-EDEC-5249-8315-AC7A98CC381A}" type="presParOf" srcId="{52A8017F-9DB6-4840-AE4C-416600C24924}" destId="{769ED934-7E8B-D34C-9E92-E8B0C93A9D67}" srcOrd="8" destOrd="0" presId="urn:microsoft.com/office/officeart/2009/layout/CirclePictureHierarchy"/>
    <dgm:cxn modelId="{C841933F-EBEA-6343-9234-FCEF03F397B4}" type="presParOf" srcId="{52A8017F-9DB6-4840-AE4C-416600C24924}" destId="{0E130CB2-B3E3-134C-BEF6-8FD43B87D2E1}" srcOrd="9" destOrd="0" presId="urn:microsoft.com/office/officeart/2009/layout/CirclePictureHierarchy"/>
    <dgm:cxn modelId="{404216E5-5F5E-1447-8B51-57321DF6FBC7}" type="presParOf" srcId="{0E130CB2-B3E3-134C-BEF6-8FD43B87D2E1}" destId="{4E6B4B20-2779-EB44-81AB-EF1D407C55B1}" srcOrd="0" destOrd="0" presId="urn:microsoft.com/office/officeart/2009/layout/CirclePictureHierarchy"/>
    <dgm:cxn modelId="{DD3C7BB0-35D5-1B42-86E6-B03D4B24EE67}" type="presParOf" srcId="{4E6B4B20-2779-EB44-81AB-EF1D407C55B1}" destId="{B34F3884-A7FF-5C4D-BED1-5A4F0C16E8B4}" srcOrd="0" destOrd="0" presId="urn:microsoft.com/office/officeart/2009/layout/CirclePictureHierarchy"/>
    <dgm:cxn modelId="{7E2DB20F-B075-0244-9DBB-48C3D32A0A53}" type="presParOf" srcId="{4E6B4B20-2779-EB44-81AB-EF1D407C55B1}" destId="{83EE7E7A-A5DA-E443-9CDC-6A81107F6BB6}" srcOrd="1" destOrd="0" presId="urn:microsoft.com/office/officeart/2009/layout/CirclePictureHierarchy"/>
    <dgm:cxn modelId="{6022E13F-B9DC-E848-A704-EBFDDDA52C7C}" type="presParOf" srcId="{0E130CB2-B3E3-134C-BEF6-8FD43B87D2E1}" destId="{4E62B079-1C31-5347-BED0-4A594CC3ACCF}" srcOrd="1" destOrd="0" presId="urn:microsoft.com/office/officeart/2009/layout/CirclePictureHierarchy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E981F7-67FF-2149-BC78-6BF8D6DE974F}" type="doc">
      <dgm:prSet loTypeId="urn:microsoft.com/office/officeart/2008/layout/HexagonCluster" loCatId="" qsTypeId="urn:microsoft.com/office/officeart/2005/8/quickstyle/simple5" qsCatId="simple" csTypeId="urn:microsoft.com/office/officeart/2005/8/colors/accent1_2" csCatId="accent1" phldr="1"/>
      <dgm:spPr/>
    </dgm:pt>
    <dgm:pt modelId="{48D4E3A8-8273-A948-A152-988B5981165F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Policy</a:t>
          </a:r>
          <a:endParaRPr lang="en-US" dirty="0">
            <a:solidFill>
              <a:srgbClr val="000000"/>
            </a:solidFill>
          </a:endParaRPr>
        </a:p>
      </dgm:t>
    </dgm:pt>
    <dgm:pt modelId="{9DADAEE5-6DEA-C943-A9A4-4A4F2D689EA2}" type="parTrans" cxnId="{8E6D9FA2-45B4-5543-8C60-EDF805C7ED05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9D8D042-CAE3-284F-8120-7BBDFAE86D46}" type="sibTrans" cxnId="{8E6D9FA2-45B4-5543-8C60-EDF805C7ED05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3A4F2C95-B704-D249-9FB2-83DF0CFDC42C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>
              <a:solidFill>
                <a:srgbClr val="000000"/>
              </a:solidFill>
            </a:rPr>
            <a:t>National Security</a:t>
          </a:r>
          <a:endParaRPr lang="en-US" sz="1400" dirty="0">
            <a:solidFill>
              <a:srgbClr val="000000"/>
            </a:solidFill>
          </a:endParaRPr>
        </a:p>
      </dgm:t>
    </dgm:pt>
    <dgm:pt modelId="{517C4DB6-6D1E-9149-90AB-2802BAE75624}" type="parTrans" cxnId="{67295513-9400-7F4E-BCDD-E8693965154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51C191C0-EEC5-C443-A80A-BF64FFA23AAD}" type="sibTrans" cxnId="{67295513-9400-7F4E-BCDD-E86939651547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3F2BB90-D7C0-A94C-99C6-DE3C0BFF7D85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Time-to-market</a:t>
          </a:r>
          <a:endParaRPr lang="en-US" dirty="0">
            <a:solidFill>
              <a:srgbClr val="000000"/>
            </a:solidFill>
          </a:endParaRPr>
        </a:p>
      </dgm:t>
    </dgm:pt>
    <dgm:pt modelId="{10816B98-C953-9147-963A-66C3A2FD0458}" type="parTrans" cxnId="{C290AFBB-9D08-3643-9141-527BCAF95A6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128E33B3-AAC4-3941-912C-48B7D760BCCA}" type="sibTrans" cxnId="{C290AFBB-9D08-3643-9141-527BCAF95A6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91B33217-0145-3D48-A17C-5E636F6B093D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100" smtClean="0">
              <a:solidFill>
                <a:srgbClr val="000000"/>
              </a:solidFill>
            </a:rPr>
            <a:t>Cyber security</a:t>
          </a:r>
          <a:endParaRPr lang="en-US" sz="1100" dirty="0">
            <a:solidFill>
              <a:srgbClr val="000000"/>
            </a:solidFill>
          </a:endParaRPr>
        </a:p>
      </dgm:t>
    </dgm:pt>
    <dgm:pt modelId="{ADE9B509-390B-3B45-8226-BCF4EA72CDE6}" type="parTrans" cxnId="{E4038CD7-5D8A-034D-9D54-35262FEF54B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428E2167-39A9-E344-B162-86D066CF015A}" type="sibTrans" cxnId="{E4038CD7-5D8A-034D-9D54-35262FEF54B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FD611BF-28CC-4E42-A3F0-0CED257ED514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Quality</a:t>
          </a:r>
          <a:endParaRPr lang="en-US" dirty="0">
            <a:solidFill>
              <a:srgbClr val="000000"/>
            </a:solidFill>
          </a:endParaRPr>
        </a:p>
      </dgm:t>
    </dgm:pt>
    <dgm:pt modelId="{49A1236F-A186-C84A-8091-382C6B5CEDEF}" type="parTrans" cxnId="{F6078A25-15BB-7F4A-93E1-5C07AA791B8F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D25364E-64B3-104F-98CF-74E2968D8D5E}" type="sibTrans" cxnId="{F6078A25-15BB-7F4A-93E1-5C07AA791B8F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AC4C346D-718F-B642-9D9B-CD59B392CB42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Research</a:t>
          </a:r>
          <a:endParaRPr lang="en-US" dirty="0">
            <a:solidFill>
              <a:srgbClr val="000000"/>
            </a:solidFill>
          </a:endParaRPr>
        </a:p>
      </dgm:t>
    </dgm:pt>
    <dgm:pt modelId="{F3D8A23D-5FDF-3641-B8CF-F773A697EE3C}" type="parTrans" cxnId="{1DFCC062-6A82-7B44-BD6F-05951AC9F16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5930BD2-E4AC-5A4A-B1B2-49727ABAC7A4}" type="sibTrans" cxnId="{1DFCC062-6A82-7B44-BD6F-05951AC9F16B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9791184-6F87-A24C-BFEE-85CE2DDF6C02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Simulation</a:t>
          </a:r>
          <a:endParaRPr lang="en-US" dirty="0">
            <a:solidFill>
              <a:srgbClr val="000000"/>
            </a:solidFill>
          </a:endParaRPr>
        </a:p>
      </dgm:t>
    </dgm:pt>
    <dgm:pt modelId="{E4E18A47-E83A-094D-8088-3A1B63FD7928}" type="parTrans" cxnId="{07A9AFC3-F81C-DC4B-8CAB-D444E06A3379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D6F9FD4C-46EB-AF45-94C6-344400C4D2E6}" type="sibTrans" cxnId="{07A9AFC3-F81C-DC4B-8CAB-D444E06A3379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E9B56DE-1CA5-D94F-A493-6CED2AAD4E45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dirty="0">
            <a:solidFill>
              <a:srgbClr val="000000"/>
            </a:solidFill>
          </a:endParaRPr>
        </a:p>
      </dgm:t>
    </dgm:pt>
    <dgm:pt modelId="{D669105D-0CDF-0847-B2CF-2262725DEAE5}" type="parTrans" cxnId="{EDD4B983-0487-2D43-8668-188E7E3EF329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BEA0073-CB14-184C-AC82-DCDEDBD60A26}" type="sibTrans" cxnId="{EDD4B983-0487-2D43-8668-188E7E3EF329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DA8CCE14-C9F7-9D47-8025-FED511EB9058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100" dirty="0" smtClean="0">
              <a:solidFill>
                <a:srgbClr val="000000"/>
              </a:solidFill>
            </a:rPr>
            <a:t>Weapons research</a:t>
          </a:r>
          <a:endParaRPr lang="en-US" sz="1100" dirty="0">
            <a:solidFill>
              <a:srgbClr val="000000"/>
            </a:solidFill>
          </a:endParaRPr>
        </a:p>
      </dgm:t>
    </dgm:pt>
    <dgm:pt modelId="{51BE4D96-DCF0-D846-B7FB-B04F4B58916D}" type="parTrans" cxnId="{EB5B94AA-2C22-BE4A-97CF-2FA2FFF4637A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2FDEC478-72F8-764D-8DA4-BA331F248ABA}" type="sibTrans" cxnId="{EB5B94AA-2C22-BE4A-97CF-2FA2FFF4637A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2C4146C-C065-5241-AEC5-8F00069CE5F9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100" dirty="0" smtClean="0">
              <a:solidFill>
                <a:srgbClr val="000000"/>
              </a:solidFill>
            </a:rPr>
            <a:t>Intelligence</a:t>
          </a:r>
          <a:endParaRPr lang="en-US" sz="1100" dirty="0">
            <a:solidFill>
              <a:srgbClr val="000000"/>
            </a:solidFill>
          </a:endParaRPr>
        </a:p>
      </dgm:t>
    </dgm:pt>
    <dgm:pt modelId="{AD83440D-0526-8146-A99D-EFB60F4C3F96}" type="parTrans" cxnId="{DAFD41B4-05E9-0F49-A802-3A27021B360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C1DC3354-77A0-B24E-8EBB-84380B27F2F4}" type="sibTrans" cxnId="{DAFD41B4-05E9-0F49-A802-3A27021B360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6A64B48-873F-3E49-8B6F-5132CD456BD0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Analysis</a:t>
          </a:r>
          <a:endParaRPr lang="en-US" dirty="0">
            <a:solidFill>
              <a:srgbClr val="000000"/>
            </a:solidFill>
          </a:endParaRPr>
        </a:p>
      </dgm:t>
    </dgm:pt>
    <dgm:pt modelId="{DC7409FE-3351-4D4B-80FD-C91697736C4E}" type="parTrans" cxnId="{1FAF75C5-CE13-0044-9228-C508E3003925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809AE22-CC86-894C-AFCB-8EAB2A1A1CEC}" type="sibTrans" cxnId="{1FAF75C5-CE13-0044-9228-C508E3003925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36F8315-8EC9-7B45-B067-58D916673D81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Testing</a:t>
          </a:r>
          <a:endParaRPr lang="en-US" dirty="0">
            <a:solidFill>
              <a:srgbClr val="000000"/>
            </a:solidFill>
          </a:endParaRPr>
        </a:p>
      </dgm:t>
    </dgm:pt>
    <dgm:pt modelId="{9BCD5690-5A87-4944-93D0-40FF81D9F4AD}" type="parTrans" cxnId="{037CDC42-77AD-5546-AC9F-7DD280D14572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1AE6F881-84ED-FE4C-96BE-0DA6947735E0}" type="sibTrans" cxnId="{037CDC42-77AD-5546-AC9F-7DD280D14572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D9B08AE8-163A-E947-893F-CF69F8465E29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Energy</a:t>
          </a:r>
          <a:endParaRPr lang="en-US" dirty="0">
            <a:solidFill>
              <a:srgbClr val="000000"/>
            </a:solidFill>
          </a:endParaRPr>
        </a:p>
      </dgm:t>
    </dgm:pt>
    <dgm:pt modelId="{2C073395-07A1-A546-95E5-E6AB94C05B63}" type="parTrans" cxnId="{D53434BA-1771-4C4D-8FF8-6F20653EF41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2226461C-4C07-AB4D-9092-C75CD5CAD9FD}" type="sibTrans" cxnId="{D53434BA-1771-4C4D-8FF8-6F20653EF41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E4BA09B2-FDA9-8B4B-AF38-1C7E44C4A829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Environment</a:t>
          </a:r>
          <a:endParaRPr lang="en-US" dirty="0">
            <a:solidFill>
              <a:srgbClr val="000000"/>
            </a:solidFill>
          </a:endParaRPr>
        </a:p>
      </dgm:t>
    </dgm:pt>
    <dgm:pt modelId="{0B98D429-77A1-E447-86CB-939B894F2E38}" type="parTrans" cxnId="{83EB69AF-7E6B-CB4E-A0E1-D345D41AA18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73674117-5ED7-BB4F-AB3C-F4B799F78061}" type="sibTrans" cxnId="{83EB69AF-7E6B-CB4E-A0E1-D345D41AA18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2BFCA452-FE61-7C4D-BA20-789C41B6BC63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Emergency</a:t>
          </a:r>
          <a:endParaRPr lang="en-US" dirty="0">
            <a:solidFill>
              <a:srgbClr val="000000"/>
            </a:solidFill>
          </a:endParaRPr>
        </a:p>
      </dgm:t>
    </dgm:pt>
    <dgm:pt modelId="{15700277-E86F-D844-8EEC-4DE31F11F0F1}" type="parTrans" cxnId="{3656C0E3-ABF2-E244-B71E-7488227F7A1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8645E56-31F3-A441-AF48-310B5C5EA178}" type="sibTrans" cxnId="{3656C0E3-ABF2-E244-B71E-7488227F7A1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7CA9C83-6008-BF42-9DAA-790D5F515800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>
              <a:solidFill>
                <a:srgbClr val="000000"/>
              </a:solidFill>
            </a:rPr>
            <a:t>Engineering &amp; Manufacturing</a:t>
          </a:r>
          <a:endParaRPr lang="en-US">
            <a:solidFill>
              <a:srgbClr val="000000"/>
            </a:solidFill>
          </a:endParaRPr>
        </a:p>
      </dgm:t>
    </dgm:pt>
    <dgm:pt modelId="{D7F3EE64-A017-3D42-8D47-5C18117F7299}" type="parTrans" cxnId="{8A64C6A1-9223-C840-B54B-5A5FCE00BE9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57D6190-AB75-3D45-B01F-A0ECDA6E0967}" type="sibTrans" cxnId="{8A64C6A1-9223-C840-B54B-5A5FCE00BE9B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16DA903-2C40-514C-B284-99702E2F405D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100" smtClean="0">
              <a:solidFill>
                <a:srgbClr val="000000"/>
              </a:solidFill>
            </a:rPr>
            <a:t>Contingency</a:t>
          </a:r>
          <a:endParaRPr lang="en-US" sz="1100" dirty="0">
            <a:solidFill>
              <a:srgbClr val="000000"/>
            </a:solidFill>
          </a:endParaRPr>
        </a:p>
      </dgm:t>
    </dgm:pt>
    <dgm:pt modelId="{DD7A5D0C-2D88-9D4F-8E15-67B40588B8FB}" type="sibTrans" cxnId="{8BC5B458-4B66-BF4B-A056-B9B38992A9D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38C3A76-CA85-644B-95DA-83552C230376}" type="parTrans" cxnId="{8BC5B458-4B66-BF4B-A056-B9B38992A9D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7BFC0003-F397-3A4D-BCCA-2BB626DF80A1}" type="pres">
      <dgm:prSet presAssocID="{4FE981F7-67FF-2149-BC78-6BF8D6DE974F}" presName="Name0" presStyleCnt="0">
        <dgm:presLayoutVars>
          <dgm:chMax val="21"/>
          <dgm:chPref val="21"/>
        </dgm:presLayoutVars>
      </dgm:prSet>
      <dgm:spPr/>
    </dgm:pt>
    <dgm:pt modelId="{06CE4E43-AB25-AB4D-A3C3-8C08ECE231D6}" type="pres">
      <dgm:prSet presAssocID="{48D4E3A8-8273-A948-A152-988B5981165F}" presName="text1" presStyleCnt="0"/>
      <dgm:spPr/>
    </dgm:pt>
    <dgm:pt modelId="{781B7587-4380-1A4A-8C3F-838D7D897F92}" type="pres">
      <dgm:prSet presAssocID="{48D4E3A8-8273-A948-A152-988B5981165F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5E5423-A91C-1947-9C27-81328C6E3436}" type="pres">
      <dgm:prSet presAssocID="{48D4E3A8-8273-A948-A152-988B5981165F}" presName="textaccent1" presStyleCnt="0"/>
      <dgm:spPr/>
    </dgm:pt>
    <dgm:pt modelId="{5BC7CF61-271D-5441-8775-2E0676358532}" type="pres">
      <dgm:prSet presAssocID="{48D4E3A8-8273-A948-A152-988B5981165F}" presName="accentRepeatNode" presStyleLbl="solidAlignAcc1" presStyleIdx="0" presStyleCnt="8"/>
      <dgm:spPr/>
    </dgm:pt>
    <dgm:pt modelId="{2ADD0086-98BD-AB4F-8227-509767E6733C}" type="pres">
      <dgm:prSet presAssocID="{F9D8D042-CAE3-284F-8120-7BBDFAE86D46}" presName="image1" presStyleCnt="0"/>
      <dgm:spPr/>
    </dgm:pt>
    <dgm:pt modelId="{C7F8A751-F1E1-EA47-81E3-1A21010B58AB}" type="pres">
      <dgm:prSet presAssocID="{F9D8D042-CAE3-284F-8120-7BBDFAE86D46}" presName="imageRepeatNode" presStyleLbl="alignAcc1" presStyleIdx="0" presStyleCnt="4"/>
      <dgm:spPr/>
      <dgm:t>
        <a:bodyPr/>
        <a:lstStyle/>
        <a:p>
          <a:endParaRPr lang="en-US"/>
        </a:p>
      </dgm:t>
    </dgm:pt>
    <dgm:pt modelId="{196E32FD-B942-FE46-A022-01560C2A86BB}" type="pres">
      <dgm:prSet presAssocID="{F9D8D042-CAE3-284F-8120-7BBDFAE86D46}" presName="imageaccent1" presStyleCnt="0"/>
      <dgm:spPr/>
    </dgm:pt>
    <dgm:pt modelId="{1A36C2A8-EF95-0949-8DE3-B74B1812C5D5}" type="pres">
      <dgm:prSet presAssocID="{F9D8D042-CAE3-284F-8120-7BBDFAE86D46}" presName="accentRepeatNode" presStyleLbl="solidAlignAcc1" presStyleIdx="1" presStyleCnt="8"/>
      <dgm:spPr/>
    </dgm:pt>
    <dgm:pt modelId="{1E61A14A-0C7D-5D4E-A916-65CD1D0CB34E}" type="pres">
      <dgm:prSet presAssocID="{B7CA9C83-6008-BF42-9DAA-790D5F515800}" presName="text2" presStyleCnt="0"/>
      <dgm:spPr/>
    </dgm:pt>
    <dgm:pt modelId="{378938E8-1646-F946-844A-F970803DF7F8}" type="pres">
      <dgm:prSet presAssocID="{B7CA9C83-6008-BF42-9DAA-790D5F515800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286549-93CF-584C-AB1F-73D05BA78CF4}" type="pres">
      <dgm:prSet presAssocID="{B7CA9C83-6008-BF42-9DAA-790D5F515800}" presName="textaccent2" presStyleCnt="0"/>
      <dgm:spPr/>
    </dgm:pt>
    <dgm:pt modelId="{3AC1D906-7A4B-4E4A-AB3E-72EE903A3C6F}" type="pres">
      <dgm:prSet presAssocID="{B7CA9C83-6008-BF42-9DAA-790D5F515800}" presName="accentRepeatNode" presStyleLbl="solidAlignAcc1" presStyleIdx="2" presStyleCnt="8"/>
      <dgm:spPr/>
    </dgm:pt>
    <dgm:pt modelId="{75D485A8-DBD1-1042-9B5E-28F6D5EB9E57}" type="pres">
      <dgm:prSet presAssocID="{F57D6190-AB75-3D45-B01F-A0ECDA6E0967}" presName="image2" presStyleCnt="0"/>
      <dgm:spPr/>
    </dgm:pt>
    <dgm:pt modelId="{73D5B984-DF25-1147-9634-2A9194D570B5}" type="pres">
      <dgm:prSet presAssocID="{F57D6190-AB75-3D45-B01F-A0ECDA6E0967}" presName="imageRepeatNode" presStyleLbl="alignAcc1" presStyleIdx="1" presStyleCnt="4"/>
      <dgm:spPr/>
      <dgm:t>
        <a:bodyPr/>
        <a:lstStyle/>
        <a:p>
          <a:endParaRPr lang="en-US"/>
        </a:p>
      </dgm:t>
    </dgm:pt>
    <dgm:pt modelId="{5F1B7A5E-179B-804B-93E1-DF56ECD2A1F2}" type="pres">
      <dgm:prSet presAssocID="{F57D6190-AB75-3D45-B01F-A0ECDA6E0967}" presName="imageaccent2" presStyleCnt="0"/>
      <dgm:spPr/>
    </dgm:pt>
    <dgm:pt modelId="{D3BC5680-F6B0-D349-9B00-4C4F4C4B0B9A}" type="pres">
      <dgm:prSet presAssocID="{F57D6190-AB75-3D45-B01F-A0ECDA6E0967}" presName="accentRepeatNode" presStyleLbl="solidAlignAcc1" presStyleIdx="3" presStyleCnt="8"/>
      <dgm:spPr/>
    </dgm:pt>
    <dgm:pt modelId="{DF454D85-C13C-1641-8A71-F45A959B9927}" type="pres">
      <dgm:prSet presAssocID="{3A4F2C95-B704-D249-9FB2-83DF0CFDC42C}" presName="text3" presStyleCnt="0"/>
      <dgm:spPr/>
    </dgm:pt>
    <dgm:pt modelId="{48E2677D-0D7E-FB4B-B134-0262E6396C93}" type="pres">
      <dgm:prSet presAssocID="{3A4F2C95-B704-D249-9FB2-83DF0CFDC42C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A4D7A5-53B2-F943-860E-E57C9D28C282}" type="pres">
      <dgm:prSet presAssocID="{3A4F2C95-B704-D249-9FB2-83DF0CFDC42C}" presName="textaccent3" presStyleCnt="0"/>
      <dgm:spPr/>
    </dgm:pt>
    <dgm:pt modelId="{CD68C896-D682-A04F-A3C9-DBB8CB0D9D94}" type="pres">
      <dgm:prSet presAssocID="{3A4F2C95-B704-D249-9FB2-83DF0CFDC42C}" presName="accentRepeatNode" presStyleLbl="solidAlignAcc1" presStyleIdx="4" presStyleCnt="8"/>
      <dgm:spPr/>
    </dgm:pt>
    <dgm:pt modelId="{9F90C0FD-7FAC-4B4A-B663-98C2F71859E9}" type="pres">
      <dgm:prSet presAssocID="{51C191C0-EEC5-C443-A80A-BF64FFA23AAD}" presName="image3" presStyleCnt="0"/>
      <dgm:spPr/>
    </dgm:pt>
    <dgm:pt modelId="{D23EA5FA-E356-5645-B2FE-17F7F3D6C43A}" type="pres">
      <dgm:prSet presAssocID="{51C191C0-EEC5-C443-A80A-BF64FFA23AAD}" presName="imageRepeatNode" presStyleLbl="alignAcc1" presStyleIdx="2" presStyleCnt="4"/>
      <dgm:spPr/>
      <dgm:t>
        <a:bodyPr/>
        <a:lstStyle/>
        <a:p>
          <a:endParaRPr lang="en-US"/>
        </a:p>
      </dgm:t>
    </dgm:pt>
    <dgm:pt modelId="{DC6EC81D-DE05-2048-8692-9DF22E4EBA70}" type="pres">
      <dgm:prSet presAssocID="{51C191C0-EEC5-C443-A80A-BF64FFA23AAD}" presName="imageaccent3" presStyleCnt="0"/>
      <dgm:spPr/>
    </dgm:pt>
    <dgm:pt modelId="{6EFD8F67-70D8-C64C-9F17-08113F562D96}" type="pres">
      <dgm:prSet presAssocID="{51C191C0-EEC5-C443-A80A-BF64FFA23AAD}" presName="accentRepeatNode" presStyleLbl="solidAlignAcc1" presStyleIdx="5" presStyleCnt="8"/>
      <dgm:spPr/>
    </dgm:pt>
    <dgm:pt modelId="{FF721B0A-1CCA-6441-B759-C95C2BDD2C33}" type="pres">
      <dgm:prSet presAssocID="{AC4C346D-718F-B642-9D9B-CD59B392CB42}" presName="text4" presStyleCnt="0"/>
      <dgm:spPr/>
    </dgm:pt>
    <dgm:pt modelId="{2F7F69C3-E33A-6C40-9F35-6FF873E47BBB}" type="pres">
      <dgm:prSet presAssocID="{AC4C346D-718F-B642-9D9B-CD59B392CB42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E1F4A1-6694-EE46-8B76-096EDE75F879}" type="pres">
      <dgm:prSet presAssocID="{AC4C346D-718F-B642-9D9B-CD59B392CB42}" presName="textaccent4" presStyleCnt="0"/>
      <dgm:spPr/>
    </dgm:pt>
    <dgm:pt modelId="{AAF94B35-72E4-7F46-A43F-99607FEE177E}" type="pres">
      <dgm:prSet presAssocID="{AC4C346D-718F-B642-9D9B-CD59B392CB42}" presName="accentRepeatNode" presStyleLbl="solidAlignAcc1" presStyleIdx="6" presStyleCnt="8"/>
      <dgm:spPr/>
    </dgm:pt>
    <dgm:pt modelId="{E67E2895-B3D9-364F-926B-21305E6E4BAE}" type="pres">
      <dgm:prSet presAssocID="{65930BD2-E4AC-5A4A-B1B2-49727ABAC7A4}" presName="image4" presStyleCnt="0"/>
      <dgm:spPr/>
    </dgm:pt>
    <dgm:pt modelId="{FBFC0938-84E5-4346-B65D-563F3D261B73}" type="pres">
      <dgm:prSet presAssocID="{65930BD2-E4AC-5A4A-B1B2-49727ABAC7A4}" presName="imageRepeatNode" presStyleLbl="alignAcc1" presStyleIdx="3" presStyleCnt="4"/>
      <dgm:spPr/>
      <dgm:t>
        <a:bodyPr/>
        <a:lstStyle/>
        <a:p>
          <a:endParaRPr lang="en-US"/>
        </a:p>
      </dgm:t>
    </dgm:pt>
    <dgm:pt modelId="{10C68087-8ECD-E340-90EB-D19C0B5B3336}" type="pres">
      <dgm:prSet presAssocID="{65930BD2-E4AC-5A4A-B1B2-49727ABAC7A4}" presName="imageaccent4" presStyleCnt="0"/>
      <dgm:spPr/>
    </dgm:pt>
    <dgm:pt modelId="{5C383304-A492-8F43-B014-607F166C436F}" type="pres">
      <dgm:prSet presAssocID="{65930BD2-E4AC-5A4A-B1B2-49727ABAC7A4}" presName="accentRepeatNode" presStyleLbl="solidAlignAcc1" presStyleIdx="7" presStyleCnt="8"/>
      <dgm:spPr/>
    </dgm:pt>
  </dgm:ptLst>
  <dgm:cxnLst>
    <dgm:cxn modelId="{2BEE4D2E-F415-B540-82CF-C3D12C9F7DC3}" type="presOf" srcId="{F57D6190-AB75-3D45-B01F-A0ECDA6E0967}" destId="{73D5B984-DF25-1147-9634-2A9194D570B5}" srcOrd="0" destOrd="0" presId="urn:microsoft.com/office/officeart/2008/layout/HexagonCluster"/>
    <dgm:cxn modelId="{36973254-7474-8949-9311-CA2EF672F4B1}" type="presOf" srcId="{62C4146C-C065-5241-AEC5-8F00069CE5F9}" destId="{48E2677D-0D7E-FB4B-B134-0262E6396C93}" srcOrd="0" destOrd="3" presId="urn:microsoft.com/office/officeart/2008/layout/HexagonCluster"/>
    <dgm:cxn modelId="{D53434BA-1771-4C4D-8FF8-6F20653EF41C}" srcId="{48D4E3A8-8273-A948-A152-988B5981165F}" destId="{D9B08AE8-163A-E947-893F-CF69F8465E29}" srcOrd="0" destOrd="0" parTransId="{2C073395-07A1-A546-95E5-E6AB94C05B63}" sibTransId="{2226461C-4C07-AB4D-9092-C75CD5CAD9FD}"/>
    <dgm:cxn modelId="{2B85D64B-1693-514E-AA77-5F2C48EA96CB}" type="presOf" srcId="{2BFCA452-FE61-7C4D-BA20-789C41B6BC63}" destId="{781B7587-4380-1A4A-8C3F-838D7D897F92}" srcOrd="0" destOrd="3" presId="urn:microsoft.com/office/officeart/2008/layout/HexagonCluster"/>
    <dgm:cxn modelId="{C1AD410A-1543-604F-B3ED-D20BFCCF1C76}" type="presOf" srcId="{E4BA09B2-FDA9-8B4B-AF38-1C7E44C4A829}" destId="{781B7587-4380-1A4A-8C3F-838D7D897F92}" srcOrd="0" destOrd="2" presId="urn:microsoft.com/office/officeart/2008/layout/HexagonCluster"/>
    <dgm:cxn modelId="{F6078A25-15BB-7F4A-93E1-5C07AA791B8F}" srcId="{B7CA9C83-6008-BF42-9DAA-790D5F515800}" destId="{0FD611BF-28CC-4E42-A3F0-0CED257ED514}" srcOrd="1" destOrd="0" parTransId="{49A1236F-A186-C84A-8091-382C6B5CEDEF}" sibTransId="{8D25364E-64B3-104F-98CF-74E2968D8D5E}"/>
    <dgm:cxn modelId="{0D02F17F-5793-1248-87BD-71F625F24873}" type="presOf" srcId="{3A4F2C95-B704-D249-9FB2-83DF0CFDC42C}" destId="{48E2677D-0D7E-FB4B-B134-0262E6396C93}" srcOrd="0" destOrd="0" presId="urn:microsoft.com/office/officeart/2008/layout/HexagonCluster"/>
    <dgm:cxn modelId="{E157D68F-EB46-424F-8685-84B3BABC3727}" type="presOf" srcId="{AC4C346D-718F-B642-9D9B-CD59B392CB42}" destId="{2F7F69C3-E33A-6C40-9F35-6FF873E47BBB}" srcOrd="0" destOrd="0" presId="urn:microsoft.com/office/officeart/2008/layout/HexagonCluster"/>
    <dgm:cxn modelId="{9FEE6384-3304-B542-8C83-E0BE7F4E35AC}" type="presOf" srcId="{48D4E3A8-8273-A948-A152-988B5981165F}" destId="{781B7587-4380-1A4A-8C3F-838D7D897F92}" srcOrd="0" destOrd="0" presId="urn:microsoft.com/office/officeart/2008/layout/HexagonCluster"/>
    <dgm:cxn modelId="{CB95D11B-2C79-334A-92CE-DECB5698742F}" type="presOf" srcId="{83F2BB90-D7C0-A94C-99C6-DE3C0BFF7D85}" destId="{378938E8-1646-F946-844A-F970803DF7F8}" srcOrd="0" destOrd="1" presId="urn:microsoft.com/office/officeart/2008/layout/HexagonCluster"/>
    <dgm:cxn modelId="{E4038CD7-5D8A-034D-9D54-35262FEF54BD}" srcId="{3A4F2C95-B704-D249-9FB2-83DF0CFDC42C}" destId="{91B33217-0145-3D48-A17C-5E636F6B093D}" srcOrd="0" destOrd="0" parTransId="{ADE9B509-390B-3B45-8226-BCF4EA72CDE6}" sibTransId="{428E2167-39A9-E344-B162-86D066CF015A}"/>
    <dgm:cxn modelId="{C290AFBB-9D08-3643-9141-527BCAF95A6B}" srcId="{B7CA9C83-6008-BF42-9DAA-790D5F515800}" destId="{83F2BB90-D7C0-A94C-99C6-DE3C0BFF7D85}" srcOrd="0" destOrd="0" parTransId="{10816B98-C953-9147-963A-66C3A2FD0458}" sibTransId="{128E33B3-AAC4-3941-912C-48B7D760BCCA}"/>
    <dgm:cxn modelId="{7768E990-5A00-B746-927B-264D71285ABD}" type="presOf" srcId="{DA8CCE14-C9F7-9D47-8025-FED511EB9058}" destId="{48E2677D-0D7E-FB4B-B134-0262E6396C93}" srcOrd="0" destOrd="2" presId="urn:microsoft.com/office/officeart/2008/layout/HexagonCluster"/>
    <dgm:cxn modelId="{8E6D9FA2-45B4-5543-8C60-EDF805C7ED05}" srcId="{4FE981F7-67FF-2149-BC78-6BF8D6DE974F}" destId="{48D4E3A8-8273-A948-A152-988B5981165F}" srcOrd="0" destOrd="0" parTransId="{9DADAEE5-6DEA-C943-A9A4-4A4F2D689EA2}" sibTransId="{F9D8D042-CAE3-284F-8120-7BBDFAE86D46}"/>
    <dgm:cxn modelId="{ED942C47-7768-554A-8122-CB5468C081F6}" type="presOf" srcId="{0FD611BF-28CC-4E42-A3F0-0CED257ED514}" destId="{378938E8-1646-F946-844A-F970803DF7F8}" srcOrd="0" destOrd="2" presId="urn:microsoft.com/office/officeart/2008/layout/HexagonCluster"/>
    <dgm:cxn modelId="{EDD4B983-0487-2D43-8668-188E7E3EF329}" srcId="{AC4C346D-718F-B642-9D9B-CD59B392CB42}" destId="{8E9B56DE-1CA5-D94F-A493-6CED2AAD4E45}" srcOrd="3" destOrd="0" parTransId="{D669105D-0CDF-0847-B2CF-2262725DEAE5}" sibTransId="{FBEA0073-CB14-184C-AC82-DCDEDBD60A26}"/>
    <dgm:cxn modelId="{A5704DC6-7C38-7548-AC9A-E57CC7D88BD0}" type="presOf" srcId="{8E9B56DE-1CA5-D94F-A493-6CED2AAD4E45}" destId="{2F7F69C3-E33A-6C40-9F35-6FF873E47BBB}" srcOrd="0" destOrd="4" presId="urn:microsoft.com/office/officeart/2008/layout/HexagonCluster"/>
    <dgm:cxn modelId="{8BC5B458-4B66-BF4B-A056-B9B38992A9DC}" srcId="{3A4F2C95-B704-D249-9FB2-83DF0CFDC42C}" destId="{F16DA903-2C40-514C-B284-99702E2F405D}" srcOrd="3" destOrd="0" parTransId="{B38C3A76-CA85-644B-95DA-83552C230376}" sibTransId="{DD7A5D0C-2D88-9D4F-8E15-67B40588B8FB}"/>
    <dgm:cxn modelId="{88EE6292-E0CA-4B4A-9500-B58FEBA9834B}" type="presOf" srcId="{F16DA903-2C40-514C-B284-99702E2F405D}" destId="{48E2677D-0D7E-FB4B-B134-0262E6396C93}" srcOrd="0" destOrd="4" presId="urn:microsoft.com/office/officeart/2008/layout/HexagonCluster"/>
    <dgm:cxn modelId="{037CDC42-77AD-5546-AC9F-7DD280D14572}" srcId="{AC4C346D-718F-B642-9D9B-CD59B392CB42}" destId="{B36F8315-8EC9-7B45-B067-58D916673D81}" srcOrd="2" destOrd="0" parTransId="{9BCD5690-5A87-4944-93D0-40FF81D9F4AD}" sibTransId="{1AE6F881-84ED-FE4C-96BE-0DA6947735E0}"/>
    <dgm:cxn modelId="{3656C0E3-ABF2-E244-B71E-7488227F7A1B}" srcId="{48D4E3A8-8273-A948-A152-988B5981165F}" destId="{2BFCA452-FE61-7C4D-BA20-789C41B6BC63}" srcOrd="2" destOrd="0" parTransId="{15700277-E86F-D844-8EEC-4DE31F11F0F1}" sibTransId="{F8645E56-31F3-A441-AF48-310B5C5EA178}"/>
    <dgm:cxn modelId="{07A9AFC3-F81C-DC4B-8CAB-D444E06A3379}" srcId="{AC4C346D-718F-B642-9D9B-CD59B392CB42}" destId="{89791184-6F87-A24C-BFEE-85CE2DDF6C02}" srcOrd="0" destOrd="0" parTransId="{E4E18A47-E83A-094D-8088-3A1B63FD7928}" sibTransId="{D6F9FD4C-46EB-AF45-94C6-344400C4D2E6}"/>
    <dgm:cxn modelId="{EB5B94AA-2C22-BE4A-97CF-2FA2FFF4637A}" srcId="{3A4F2C95-B704-D249-9FB2-83DF0CFDC42C}" destId="{DA8CCE14-C9F7-9D47-8025-FED511EB9058}" srcOrd="1" destOrd="0" parTransId="{51BE4D96-DCF0-D846-B7FB-B04F4B58916D}" sibTransId="{2FDEC478-72F8-764D-8DA4-BA331F248ABA}"/>
    <dgm:cxn modelId="{13AFF034-99A4-D443-B2F6-295082738DF1}" type="presOf" srcId="{91B33217-0145-3D48-A17C-5E636F6B093D}" destId="{48E2677D-0D7E-FB4B-B134-0262E6396C93}" srcOrd="0" destOrd="1" presId="urn:microsoft.com/office/officeart/2008/layout/HexagonCluster"/>
    <dgm:cxn modelId="{1FAF75C5-CE13-0044-9228-C508E3003925}" srcId="{AC4C346D-718F-B642-9D9B-CD59B392CB42}" destId="{66A64B48-873F-3E49-8B6F-5132CD456BD0}" srcOrd="1" destOrd="0" parTransId="{DC7409FE-3351-4D4B-80FD-C91697736C4E}" sibTransId="{8809AE22-CC86-894C-AFCB-8EAB2A1A1CEC}"/>
    <dgm:cxn modelId="{8A64C6A1-9223-C840-B54B-5A5FCE00BE9B}" srcId="{4FE981F7-67FF-2149-BC78-6BF8D6DE974F}" destId="{B7CA9C83-6008-BF42-9DAA-790D5F515800}" srcOrd="1" destOrd="0" parTransId="{D7F3EE64-A017-3D42-8D47-5C18117F7299}" sibTransId="{F57D6190-AB75-3D45-B01F-A0ECDA6E0967}"/>
    <dgm:cxn modelId="{5B64D9FF-0F06-554B-B581-E7C4D57FB8D3}" type="presOf" srcId="{66A64B48-873F-3E49-8B6F-5132CD456BD0}" destId="{2F7F69C3-E33A-6C40-9F35-6FF873E47BBB}" srcOrd="0" destOrd="2" presId="urn:microsoft.com/office/officeart/2008/layout/HexagonCluster"/>
    <dgm:cxn modelId="{46407C06-59AD-6648-95AC-EC7856348CC2}" type="presOf" srcId="{D9B08AE8-163A-E947-893F-CF69F8465E29}" destId="{781B7587-4380-1A4A-8C3F-838D7D897F92}" srcOrd="0" destOrd="1" presId="urn:microsoft.com/office/officeart/2008/layout/HexagonCluster"/>
    <dgm:cxn modelId="{1DFCC062-6A82-7B44-BD6F-05951AC9F16B}" srcId="{4FE981F7-67FF-2149-BC78-6BF8D6DE974F}" destId="{AC4C346D-718F-B642-9D9B-CD59B392CB42}" srcOrd="3" destOrd="0" parTransId="{F3D8A23D-5FDF-3641-B8CF-F773A697EE3C}" sibTransId="{65930BD2-E4AC-5A4A-B1B2-49727ABAC7A4}"/>
    <dgm:cxn modelId="{9D2382E0-8C3E-0D4F-8AB1-66A3F9E15C94}" type="presOf" srcId="{B36F8315-8EC9-7B45-B067-58D916673D81}" destId="{2F7F69C3-E33A-6C40-9F35-6FF873E47BBB}" srcOrd="0" destOrd="3" presId="urn:microsoft.com/office/officeart/2008/layout/HexagonCluster"/>
    <dgm:cxn modelId="{0850ACDA-BF54-6248-AC3C-817D0D71366C}" type="presOf" srcId="{89791184-6F87-A24C-BFEE-85CE2DDF6C02}" destId="{2F7F69C3-E33A-6C40-9F35-6FF873E47BBB}" srcOrd="0" destOrd="1" presId="urn:microsoft.com/office/officeart/2008/layout/HexagonCluster"/>
    <dgm:cxn modelId="{BE3C774F-83D5-0545-A67A-0E0905DA9A00}" type="presOf" srcId="{B7CA9C83-6008-BF42-9DAA-790D5F515800}" destId="{378938E8-1646-F946-844A-F970803DF7F8}" srcOrd="0" destOrd="0" presId="urn:microsoft.com/office/officeart/2008/layout/HexagonCluster"/>
    <dgm:cxn modelId="{DAFD41B4-05E9-0F49-A802-3A27021B3601}" srcId="{3A4F2C95-B704-D249-9FB2-83DF0CFDC42C}" destId="{62C4146C-C065-5241-AEC5-8F00069CE5F9}" srcOrd="2" destOrd="0" parTransId="{AD83440D-0526-8146-A99D-EFB60F4C3F96}" sibTransId="{C1DC3354-77A0-B24E-8EBB-84380B27F2F4}"/>
    <dgm:cxn modelId="{0985CEAD-F855-1544-BFC6-FFD6CA235608}" type="presOf" srcId="{F9D8D042-CAE3-284F-8120-7BBDFAE86D46}" destId="{C7F8A751-F1E1-EA47-81E3-1A21010B58AB}" srcOrd="0" destOrd="0" presId="urn:microsoft.com/office/officeart/2008/layout/HexagonCluster"/>
    <dgm:cxn modelId="{67295513-9400-7F4E-BCDD-E86939651547}" srcId="{4FE981F7-67FF-2149-BC78-6BF8D6DE974F}" destId="{3A4F2C95-B704-D249-9FB2-83DF0CFDC42C}" srcOrd="2" destOrd="0" parTransId="{517C4DB6-6D1E-9149-90AB-2802BAE75624}" sibTransId="{51C191C0-EEC5-C443-A80A-BF64FFA23AAD}"/>
    <dgm:cxn modelId="{3EB15E31-7878-6447-8262-3D4DD7B899B4}" type="presOf" srcId="{4FE981F7-67FF-2149-BC78-6BF8D6DE974F}" destId="{7BFC0003-F397-3A4D-BCCA-2BB626DF80A1}" srcOrd="0" destOrd="0" presId="urn:microsoft.com/office/officeart/2008/layout/HexagonCluster"/>
    <dgm:cxn modelId="{35BED00D-6FAA-254A-9644-3E4AFFCF299D}" type="presOf" srcId="{51C191C0-EEC5-C443-A80A-BF64FFA23AAD}" destId="{D23EA5FA-E356-5645-B2FE-17F7F3D6C43A}" srcOrd="0" destOrd="0" presId="urn:microsoft.com/office/officeart/2008/layout/HexagonCluster"/>
    <dgm:cxn modelId="{83EB69AF-7E6B-CB4E-A0E1-D345D41AA18D}" srcId="{48D4E3A8-8273-A948-A152-988B5981165F}" destId="{E4BA09B2-FDA9-8B4B-AF38-1C7E44C4A829}" srcOrd="1" destOrd="0" parTransId="{0B98D429-77A1-E447-86CB-939B894F2E38}" sibTransId="{73674117-5ED7-BB4F-AB3C-F4B799F78061}"/>
    <dgm:cxn modelId="{E213C02D-3A8B-5A4B-8F47-8E54D637271C}" type="presOf" srcId="{65930BD2-E4AC-5A4A-B1B2-49727ABAC7A4}" destId="{FBFC0938-84E5-4346-B65D-563F3D261B73}" srcOrd="0" destOrd="0" presId="urn:microsoft.com/office/officeart/2008/layout/HexagonCluster"/>
    <dgm:cxn modelId="{AFC8E614-537E-D346-A0CE-92D9A5A38F26}" type="presParOf" srcId="{7BFC0003-F397-3A4D-BCCA-2BB626DF80A1}" destId="{06CE4E43-AB25-AB4D-A3C3-8C08ECE231D6}" srcOrd="0" destOrd="0" presId="urn:microsoft.com/office/officeart/2008/layout/HexagonCluster"/>
    <dgm:cxn modelId="{A2C6C647-3849-7746-B9F3-5A25B139ED9A}" type="presParOf" srcId="{06CE4E43-AB25-AB4D-A3C3-8C08ECE231D6}" destId="{781B7587-4380-1A4A-8C3F-838D7D897F92}" srcOrd="0" destOrd="0" presId="urn:microsoft.com/office/officeart/2008/layout/HexagonCluster"/>
    <dgm:cxn modelId="{D84857BD-58E2-EC45-A7B9-88DE25F11C20}" type="presParOf" srcId="{7BFC0003-F397-3A4D-BCCA-2BB626DF80A1}" destId="{155E5423-A91C-1947-9C27-81328C6E3436}" srcOrd="1" destOrd="0" presId="urn:microsoft.com/office/officeart/2008/layout/HexagonCluster"/>
    <dgm:cxn modelId="{4C3F36FE-0EE6-8041-A64D-75D4A3FC74FF}" type="presParOf" srcId="{155E5423-A91C-1947-9C27-81328C6E3436}" destId="{5BC7CF61-271D-5441-8775-2E0676358532}" srcOrd="0" destOrd="0" presId="urn:microsoft.com/office/officeart/2008/layout/HexagonCluster"/>
    <dgm:cxn modelId="{2F9F6BD4-4A6B-7B41-8C71-5177F5B8634A}" type="presParOf" srcId="{7BFC0003-F397-3A4D-BCCA-2BB626DF80A1}" destId="{2ADD0086-98BD-AB4F-8227-509767E6733C}" srcOrd="2" destOrd="0" presId="urn:microsoft.com/office/officeart/2008/layout/HexagonCluster"/>
    <dgm:cxn modelId="{BC56B409-5E5C-DC40-99FE-37DD18B81961}" type="presParOf" srcId="{2ADD0086-98BD-AB4F-8227-509767E6733C}" destId="{C7F8A751-F1E1-EA47-81E3-1A21010B58AB}" srcOrd="0" destOrd="0" presId="urn:microsoft.com/office/officeart/2008/layout/HexagonCluster"/>
    <dgm:cxn modelId="{2855925A-E4C7-5B40-BC07-1D31F1E73700}" type="presParOf" srcId="{7BFC0003-F397-3A4D-BCCA-2BB626DF80A1}" destId="{196E32FD-B942-FE46-A022-01560C2A86BB}" srcOrd="3" destOrd="0" presId="urn:microsoft.com/office/officeart/2008/layout/HexagonCluster"/>
    <dgm:cxn modelId="{18D9376B-FDC5-6746-BEDC-852DFF04747E}" type="presParOf" srcId="{196E32FD-B942-FE46-A022-01560C2A86BB}" destId="{1A36C2A8-EF95-0949-8DE3-B74B1812C5D5}" srcOrd="0" destOrd="0" presId="urn:microsoft.com/office/officeart/2008/layout/HexagonCluster"/>
    <dgm:cxn modelId="{6D66099A-336D-8B4C-99B8-D74A44ACB8B1}" type="presParOf" srcId="{7BFC0003-F397-3A4D-BCCA-2BB626DF80A1}" destId="{1E61A14A-0C7D-5D4E-A916-65CD1D0CB34E}" srcOrd="4" destOrd="0" presId="urn:microsoft.com/office/officeart/2008/layout/HexagonCluster"/>
    <dgm:cxn modelId="{BEF124A9-4CF0-5245-850B-275B44255142}" type="presParOf" srcId="{1E61A14A-0C7D-5D4E-A916-65CD1D0CB34E}" destId="{378938E8-1646-F946-844A-F970803DF7F8}" srcOrd="0" destOrd="0" presId="urn:microsoft.com/office/officeart/2008/layout/HexagonCluster"/>
    <dgm:cxn modelId="{DF691870-A9A7-6640-BF79-6FDDCB6EE536}" type="presParOf" srcId="{7BFC0003-F397-3A4D-BCCA-2BB626DF80A1}" destId="{0C286549-93CF-584C-AB1F-73D05BA78CF4}" srcOrd="5" destOrd="0" presId="urn:microsoft.com/office/officeart/2008/layout/HexagonCluster"/>
    <dgm:cxn modelId="{B95FC22F-853E-9C4A-A8A4-8B236E70A7AA}" type="presParOf" srcId="{0C286549-93CF-584C-AB1F-73D05BA78CF4}" destId="{3AC1D906-7A4B-4E4A-AB3E-72EE903A3C6F}" srcOrd="0" destOrd="0" presId="urn:microsoft.com/office/officeart/2008/layout/HexagonCluster"/>
    <dgm:cxn modelId="{2CEB6C69-4791-D346-BB00-DAFE89258682}" type="presParOf" srcId="{7BFC0003-F397-3A4D-BCCA-2BB626DF80A1}" destId="{75D485A8-DBD1-1042-9B5E-28F6D5EB9E57}" srcOrd="6" destOrd="0" presId="urn:microsoft.com/office/officeart/2008/layout/HexagonCluster"/>
    <dgm:cxn modelId="{DAB36BA7-1ECA-814C-B189-D673CE6498DA}" type="presParOf" srcId="{75D485A8-DBD1-1042-9B5E-28F6D5EB9E57}" destId="{73D5B984-DF25-1147-9634-2A9194D570B5}" srcOrd="0" destOrd="0" presId="urn:microsoft.com/office/officeart/2008/layout/HexagonCluster"/>
    <dgm:cxn modelId="{4067EDE4-DFC0-114A-A688-E2426E255431}" type="presParOf" srcId="{7BFC0003-F397-3A4D-BCCA-2BB626DF80A1}" destId="{5F1B7A5E-179B-804B-93E1-DF56ECD2A1F2}" srcOrd="7" destOrd="0" presId="urn:microsoft.com/office/officeart/2008/layout/HexagonCluster"/>
    <dgm:cxn modelId="{C23CB95F-A40B-B94B-B3BA-2F4E8867CA8D}" type="presParOf" srcId="{5F1B7A5E-179B-804B-93E1-DF56ECD2A1F2}" destId="{D3BC5680-F6B0-D349-9B00-4C4F4C4B0B9A}" srcOrd="0" destOrd="0" presId="urn:microsoft.com/office/officeart/2008/layout/HexagonCluster"/>
    <dgm:cxn modelId="{EBCE59FF-1CAC-AC42-A341-2370C2B88F64}" type="presParOf" srcId="{7BFC0003-F397-3A4D-BCCA-2BB626DF80A1}" destId="{DF454D85-C13C-1641-8A71-F45A959B9927}" srcOrd="8" destOrd="0" presId="urn:microsoft.com/office/officeart/2008/layout/HexagonCluster"/>
    <dgm:cxn modelId="{2DA5E0E0-66AC-EC44-BFC1-B5C6AC2B1261}" type="presParOf" srcId="{DF454D85-C13C-1641-8A71-F45A959B9927}" destId="{48E2677D-0D7E-FB4B-B134-0262E6396C93}" srcOrd="0" destOrd="0" presId="urn:microsoft.com/office/officeart/2008/layout/HexagonCluster"/>
    <dgm:cxn modelId="{56FCA5F6-FF69-464A-930C-73D7F0911D97}" type="presParOf" srcId="{7BFC0003-F397-3A4D-BCCA-2BB626DF80A1}" destId="{78A4D7A5-53B2-F943-860E-E57C9D28C282}" srcOrd="9" destOrd="0" presId="urn:microsoft.com/office/officeart/2008/layout/HexagonCluster"/>
    <dgm:cxn modelId="{FE2D0AAE-4FCE-C34C-9633-1CBD662F3516}" type="presParOf" srcId="{78A4D7A5-53B2-F943-860E-E57C9D28C282}" destId="{CD68C896-D682-A04F-A3C9-DBB8CB0D9D94}" srcOrd="0" destOrd="0" presId="urn:microsoft.com/office/officeart/2008/layout/HexagonCluster"/>
    <dgm:cxn modelId="{79C0CACA-3A7F-5043-8BE6-FF43A7D787C8}" type="presParOf" srcId="{7BFC0003-F397-3A4D-BCCA-2BB626DF80A1}" destId="{9F90C0FD-7FAC-4B4A-B663-98C2F71859E9}" srcOrd="10" destOrd="0" presId="urn:microsoft.com/office/officeart/2008/layout/HexagonCluster"/>
    <dgm:cxn modelId="{C278BEDA-1605-0842-BD3D-3B4C331B84D3}" type="presParOf" srcId="{9F90C0FD-7FAC-4B4A-B663-98C2F71859E9}" destId="{D23EA5FA-E356-5645-B2FE-17F7F3D6C43A}" srcOrd="0" destOrd="0" presId="urn:microsoft.com/office/officeart/2008/layout/HexagonCluster"/>
    <dgm:cxn modelId="{21F80CAA-BAFE-5241-B210-332668ECE5A7}" type="presParOf" srcId="{7BFC0003-F397-3A4D-BCCA-2BB626DF80A1}" destId="{DC6EC81D-DE05-2048-8692-9DF22E4EBA70}" srcOrd="11" destOrd="0" presId="urn:microsoft.com/office/officeart/2008/layout/HexagonCluster"/>
    <dgm:cxn modelId="{0FE2A415-34EE-BF4A-BDE2-009EFDC01870}" type="presParOf" srcId="{DC6EC81D-DE05-2048-8692-9DF22E4EBA70}" destId="{6EFD8F67-70D8-C64C-9F17-08113F562D96}" srcOrd="0" destOrd="0" presId="urn:microsoft.com/office/officeart/2008/layout/HexagonCluster"/>
    <dgm:cxn modelId="{0A6CA9F5-E5FC-F341-A731-E0A823EB361B}" type="presParOf" srcId="{7BFC0003-F397-3A4D-BCCA-2BB626DF80A1}" destId="{FF721B0A-1CCA-6441-B759-C95C2BDD2C33}" srcOrd="12" destOrd="0" presId="urn:microsoft.com/office/officeart/2008/layout/HexagonCluster"/>
    <dgm:cxn modelId="{578DB4FA-7F05-F247-8484-7546F1E5CC41}" type="presParOf" srcId="{FF721B0A-1CCA-6441-B759-C95C2BDD2C33}" destId="{2F7F69C3-E33A-6C40-9F35-6FF873E47BBB}" srcOrd="0" destOrd="0" presId="urn:microsoft.com/office/officeart/2008/layout/HexagonCluster"/>
    <dgm:cxn modelId="{489237D2-66D2-0C41-A877-2E327C868008}" type="presParOf" srcId="{7BFC0003-F397-3A4D-BCCA-2BB626DF80A1}" destId="{3DE1F4A1-6694-EE46-8B76-096EDE75F879}" srcOrd="13" destOrd="0" presId="urn:microsoft.com/office/officeart/2008/layout/HexagonCluster"/>
    <dgm:cxn modelId="{71758046-A9CB-6C43-984E-4C9650931ED0}" type="presParOf" srcId="{3DE1F4A1-6694-EE46-8B76-096EDE75F879}" destId="{AAF94B35-72E4-7F46-A43F-99607FEE177E}" srcOrd="0" destOrd="0" presId="urn:microsoft.com/office/officeart/2008/layout/HexagonCluster"/>
    <dgm:cxn modelId="{14FA488A-1358-BD4D-AA8C-5E1620BD5579}" type="presParOf" srcId="{7BFC0003-F397-3A4D-BCCA-2BB626DF80A1}" destId="{E67E2895-B3D9-364F-926B-21305E6E4BAE}" srcOrd="14" destOrd="0" presId="urn:microsoft.com/office/officeart/2008/layout/HexagonCluster"/>
    <dgm:cxn modelId="{93EC407C-5596-3042-85D6-BE6726778B4F}" type="presParOf" srcId="{E67E2895-B3D9-364F-926B-21305E6E4BAE}" destId="{FBFC0938-84E5-4346-B65D-563F3D261B73}" srcOrd="0" destOrd="0" presId="urn:microsoft.com/office/officeart/2008/layout/HexagonCluster"/>
    <dgm:cxn modelId="{010F2DF7-E750-004C-8FB1-869D54E4E4EC}" type="presParOf" srcId="{7BFC0003-F397-3A4D-BCCA-2BB626DF80A1}" destId="{10C68087-8ECD-E340-90EB-D19C0B5B3336}" srcOrd="15" destOrd="0" presId="urn:microsoft.com/office/officeart/2008/layout/HexagonCluster"/>
    <dgm:cxn modelId="{A664F99A-F894-2544-A8E1-AB3630DB2166}" type="presParOf" srcId="{10C68087-8ECD-E340-90EB-D19C0B5B3336}" destId="{5C383304-A492-8F43-B014-607F166C436F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4AAC45-C135-2349-A9F6-5D617EBDD51C}" type="doc">
      <dgm:prSet loTypeId="urn:microsoft.com/office/officeart/2005/8/layout/radial4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292E79-60E0-AC4A-8F89-54C935083230}">
      <dgm:prSet phldrT="[Text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Lower Time-to-Solution</a:t>
          </a:r>
          <a:endParaRPr lang="en-US" dirty="0">
            <a:solidFill>
              <a:srgbClr val="000000"/>
            </a:solidFill>
          </a:endParaRPr>
        </a:p>
      </dgm:t>
    </dgm:pt>
    <dgm:pt modelId="{E3486C56-3D2B-5B45-83B2-A5CDD55728DA}" type="parTrans" cxnId="{08D8B1FD-4D0B-BF48-88E4-E348576C1BBE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43857D8-7979-4542-BF0F-316647347208}" type="sibTrans" cxnId="{08D8B1FD-4D0B-BF48-88E4-E348576C1BBE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5C04A87-2EB1-E14A-B877-C0F1B0CECA65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Lower Operating Costs</a:t>
          </a:r>
          <a:endParaRPr lang="en-US" dirty="0">
            <a:solidFill>
              <a:srgbClr val="000000"/>
            </a:solidFill>
          </a:endParaRPr>
        </a:p>
      </dgm:t>
    </dgm:pt>
    <dgm:pt modelId="{A3838D15-E7FC-C643-9464-B92BED91B9C8}" type="parTrans" cxnId="{7DE2F424-0A9F-1643-98B1-C2E6CB2F127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FD4BA73-A86A-0941-83A2-63215027F187}" type="sibTrans" cxnId="{7DE2F424-0A9F-1643-98B1-C2E6CB2F127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487B69D9-B640-DE42-9D3F-5193D1D9A93F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First in Discovery</a:t>
          </a:r>
          <a:endParaRPr lang="en-US" dirty="0">
            <a:solidFill>
              <a:srgbClr val="000000"/>
            </a:solidFill>
          </a:endParaRPr>
        </a:p>
      </dgm:t>
    </dgm:pt>
    <dgm:pt modelId="{29285803-C0E9-914F-8B35-8AE6D207CA25}" type="parTrans" cxnId="{7BEF95AF-220B-F949-93F4-8D8704FFDCF2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2A3F0B49-34D4-4941-9E88-5CE30633BCB2}" type="sibTrans" cxnId="{7BEF95AF-220B-F949-93F4-8D8704FFDCF2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1A059814-2E7D-F544-BC7C-0224781B1FFE}">
      <dgm:prSet phldrT="[Text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Improve Capability</a:t>
          </a:r>
          <a:endParaRPr lang="en-US" dirty="0">
            <a:solidFill>
              <a:srgbClr val="000000"/>
            </a:solidFill>
          </a:endParaRPr>
        </a:p>
      </dgm:t>
    </dgm:pt>
    <dgm:pt modelId="{2FFF4E72-33FE-464F-913C-C3EE97F3AB3B}" type="parTrans" cxnId="{51341FF6-973E-FC47-8C93-F48ED56ADBF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C5531EC-BF63-DA41-872E-4B8636C68CDE}" type="sibTrans" cxnId="{51341FF6-973E-FC47-8C93-F48ED56ADBF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8C09AEE-014E-754E-A8F0-13879767D976}" type="pres">
      <dgm:prSet presAssocID="{A84AAC45-C135-2349-A9F6-5D617EBDD51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AA5B74-95D8-0D49-9131-A4F980149E8E}" type="pres">
      <dgm:prSet presAssocID="{5A292E79-60E0-AC4A-8F89-54C935083230}" presName="centerShape" presStyleLbl="node0" presStyleIdx="0" presStyleCnt="1"/>
      <dgm:spPr/>
      <dgm:t>
        <a:bodyPr/>
        <a:lstStyle/>
        <a:p>
          <a:endParaRPr lang="en-US"/>
        </a:p>
      </dgm:t>
    </dgm:pt>
    <dgm:pt modelId="{5A208B98-CFC6-E948-AB3E-637DAA8D72DC}" type="pres">
      <dgm:prSet presAssocID="{A3838D15-E7FC-C643-9464-B92BED91B9C8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340F3D08-A673-214F-9B59-8AE7EA593512}" type="pres">
      <dgm:prSet presAssocID="{B5C04A87-2EB1-E14A-B877-C0F1B0CECA6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6A9314-304D-B742-B068-E38455F97447}" type="pres">
      <dgm:prSet presAssocID="{29285803-C0E9-914F-8B35-8AE6D207CA25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A25DE2F4-06E1-C64E-B166-1F1B4F1FEA8C}" type="pres">
      <dgm:prSet presAssocID="{487B69D9-B640-DE42-9D3F-5193D1D9A93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917E6A-7E86-BF4E-B95F-7F7A0FC371F0}" type="pres">
      <dgm:prSet presAssocID="{2FFF4E72-33FE-464F-913C-C3EE97F3AB3B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859E19F9-7C70-F640-BC84-2EF6EFA0D0EC}" type="pres">
      <dgm:prSet presAssocID="{1A059814-2E7D-F544-BC7C-0224781B1FF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7598FB-CC02-6746-B534-29C11E611E09}" type="presOf" srcId="{2FFF4E72-33FE-464F-913C-C3EE97F3AB3B}" destId="{13917E6A-7E86-BF4E-B95F-7F7A0FC371F0}" srcOrd="0" destOrd="0" presId="urn:microsoft.com/office/officeart/2005/8/layout/radial4"/>
    <dgm:cxn modelId="{7DE2F424-0A9F-1643-98B1-C2E6CB2F127C}" srcId="{5A292E79-60E0-AC4A-8F89-54C935083230}" destId="{B5C04A87-2EB1-E14A-B877-C0F1B0CECA65}" srcOrd="0" destOrd="0" parTransId="{A3838D15-E7FC-C643-9464-B92BED91B9C8}" sibTransId="{FFD4BA73-A86A-0941-83A2-63215027F187}"/>
    <dgm:cxn modelId="{7BEF95AF-220B-F949-93F4-8D8704FFDCF2}" srcId="{5A292E79-60E0-AC4A-8F89-54C935083230}" destId="{487B69D9-B640-DE42-9D3F-5193D1D9A93F}" srcOrd="1" destOrd="0" parTransId="{29285803-C0E9-914F-8B35-8AE6D207CA25}" sibTransId="{2A3F0B49-34D4-4941-9E88-5CE30633BCB2}"/>
    <dgm:cxn modelId="{05AB65C5-3435-8D49-A628-705FCF030DD0}" type="presOf" srcId="{1A059814-2E7D-F544-BC7C-0224781B1FFE}" destId="{859E19F9-7C70-F640-BC84-2EF6EFA0D0EC}" srcOrd="0" destOrd="0" presId="urn:microsoft.com/office/officeart/2005/8/layout/radial4"/>
    <dgm:cxn modelId="{33301993-C61F-774F-9CB0-8A37FA8D6048}" type="presOf" srcId="{B5C04A87-2EB1-E14A-B877-C0F1B0CECA65}" destId="{340F3D08-A673-214F-9B59-8AE7EA593512}" srcOrd="0" destOrd="0" presId="urn:microsoft.com/office/officeart/2005/8/layout/radial4"/>
    <dgm:cxn modelId="{F8A5D690-DCA7-5D42-9D58-DD8ECC7BA408}" type="presOf" srcId="{29285803-C0E9-914F-8B35-8AE6D207CA25}" destId="{A26A9314-304D-B742-B068-E38455F97447}" srcOrd="0" destOrd="0" presId="urn:microsoft.com/office/officeart/2005/8/layout/radial4"/>
    <dgm:cxn modelId="{B0F22102-2BDB-8241-838B-A0498E7389F6}" type="presOf" srcId="{A3838D15-E7FC-C643-9464-B92BED91B9C8}" destId="{5A208B98-CFC6-E948-AB3E-637DAA8D72DC}" srcOrd="0" destOrd="0" presId="urn:microsoft.com/office/officeart/2005/8/layout/radial4"/>
    <dgm:cxn modelId="{51341FF6-973E-FC47-8C93-F48ED56ADBF7}" srcId="{5A292E79-60E0-AC4A-8F89-54C935083230}" destId="{1A059814-2E7D-F544-BC7C-0224781B1FFE}" srcOrd="2" destOrd="0" parTransId="{2FFF4E72-33FE-464F-913C-C3EE97F3AB3B}" sibTransId="{FC5531EC-BF63-DA41-872E-4B8636C68CDE}"/>
    <dgm:cxn modelId="{08D8B1FD-4D0B-BF48-88E4-E348576C1BBE}" srcId="{A84AAC45-C135-2349-A9F6-5D617EBDD51C}" destId="{5A292E79-60E0-AC4A-8F89-54C935083230}" srcOrd="0" destOrd="0" parTransId="{E3486C56-3D2B-5B45-83B2-A5CDD55728DA}" sibTransId="{843857D8-7979-4542-BF0F-316647347208}"/>
    <dgm:cxn modelId="{D3632564-FE81-B642-B193-D5A9F9428780}" type="presOf" srcId="{5A292E79-60E0-AC4A-8F89-54C935083230}" destId="{CEAA5B74-95D8-0D49-9131-A4F980149E8E}" srcOrd="0" destOrd="0" presId="urn:microsoft.com/office/officeart/2005/8/layout/radial4"/>
    <dgm:cxn modelId="{BF511CD1-264B-5640-A143-9A495CB04EAD}" type="presOf" srcId="{A84AAC45-C135-2349-A9F6-5D617EBDD51C}" destId="{B8C09AEE-014E-754E-A8F0-13879767D976}" srcOrd="0" destOrd="0" presId="urn:microsoft.com/office/officeart/2005/8/layout/radial4"/>
    <dgm:cxn modelId="{C56C4A6D-A073-6B4E-8340-7F4108200E13}" type="presOf" srcId="{487B69D9-B640-DE42-9D3F-5193D1D9A93F}" destId="{A25DE2F4-06E1-C64E-B166-1F1B4F1FEA8C}" srcOrd="0" destOrd="0" presId="urn:microsoft.com/office/officeart/2005/8/layout/radial4"/>
    <dgm:cxn modelId="{3C83F784-DB56-B54D-A851-775C450B5A14}" type="presParOf" srcId="{B8C09AEE-014E-754E-A8F0-13879767D976}" destId="{CEAA5B74-95D8-0D49-9131-A4F980149E8E}" srcOrd="0" destOrd="0" presId="urn:microsoft.com/office/officeart/2005/8/layout/radial4"/>
    <dgm:cxn modelId="{AB9F67E5-FB9E-4C4D-A034-9297305CD48D}" type="presParOf" srcId="{B8C09AEE-014E-754E-A8F0-13879767D976}" destId="{5A208B98-CFC6-E948-AB3E-637DAA8D72DC}" srcOrd="1" destOrd="0" presId="urn:microsoft.com/office/officeart/2005/8/layout/radial4"/>
    <dgm:cxn modelId="{2B7E39DE-AFF2-BA4F-879B-1B90FD482034}" type="presParOf" srcId="{B8C09AEE-014E-754E-A8F0-13879767D976}" destId="{340F3D08-A673-214F-9B59-8AE7EA593512}" srcOrd="2" destOrd="0" presId="urn:microsoft.com/office/officeart/2005/8/layout/radial4"/>
    <dgm:cxn modelId="{A43E0F76-3E96-5E4A-BB41-40C39FC5251C}" type="presParOf" srcId="{B8C09AEE-014E-754E-A8F0-13879767D976}" destId="{A26A9314-304D-B742-B068-E38455F97447}" srcOrd="3" destOrd="0" presId="urn:microsoft.com/office/officeart/2005/8/layout/radial4"/>
    <dgm:cxn modelId="{59F14D70-0E20-FA47-A614-7559FEB90AC0}" type="presParOf" srcId="{B8C09AEE-014E-754E-A8F0-13879767D976}" destId="{A25DE2F4-06E1-C64E-B166-1F1B4F1FEA8C}" srcOrd="4" destOrd="0" presId="urn:microsoft.com/office/officeart/2005/8/layout/radial4"/>
    <dgm:cxn modelId="{E359198E-DA46-3A44-9B6D-20D9DCA390B0}" type="presParOf" srcId="{B8C09AEE-014E-754E-A8F0-13879767D976}" destId="{13917E6A-7E86-BF4E-B95F-7F7A0FC371F0}" srcOrd="5" destOrd="0" presId="urn:microsoft.com/office/officeart/2005/8/layout/radial4"/>
    <dgm:cxn modelId="{A4A306A6-B578-1849-A8C7-7490225AF45D}" type="presParOf" srcId="{B8C09AEE-014E-754E-A8F0-13879767D976}" destId="{859E19F9-7C70-F640-BC84-2EF6EFA0D0E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9ED934-7E8B-D34C-9E92-E8B0C93A9D67}">
      <dsp:nvSpPr>
        <dsp:cNvPr id="0" name=""/>
        <dsp:cNvSpPr/>
      </dsp:nvSpPr>
      <dsp:spPr>
        <a:xfrm>
          <a:off x="3730782" y="832328"/>
          <a:ext cx="3417254" cy="195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634"/>
              </a:lnTo>
              <a:lnTo>
                <a:pt x="3417254" y="98634"/>
              </a:lnTo>
              <a:lnTo>
                <a:pt x="3417254" y="19571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BE5FD1-9AAE-B546-8B9B-13A282D94E38}">
      <dsp:nvSpPr>
        <dsp:cNvPr id="0" name=""/>
        <dsp:cNvSpPr/>
      </dsp:nvSpPr>
      <dsp:spPr>
        <a:xfrm>
          <a:off x="3730782" y="832328"/>
          <a:ext cx="1708627" cy="195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634"/>
              </a:lnTo>
              <a:lnTo>
                <a:pt x="1708627" y="98634"/>
              </a:lnTo>
              <a:lnTo>
                <a:pt x="1708627" y="19571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D5F6DE-4167-A341-AC8A-EF87CD12208B}">
      <dsp:nvSpPr>
        <dsp:cNvPr id="0" name=""/>
        <dsp:cNvSpPr/>
      </dsp:nvSpPr>
      <dsp:spPr>
        <a:xfrm>
          <a:off x="3685062" y="832328"/>
          <a:ext cx="91440" cy="1957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571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9DAA83-9FD7-334C-B2FE-FE9CAA4EED2E}">
      <dsp:nvSpPr>
        <dsp:cNvPr id="0" name=""/>
        <dsp:cNvSpPr/>
      </dsp:nvSpPr>
      <dsp:spPr>
        <a:xfrm>
          <a:off x="2022155" y="832328"/>
          <a:ext cx="1708627" cy="195715"/>
        </a:xfrm>
        <a:custGeom>
          <a:avLst/>
          <a:gdLst/>
          <a:ahLst/>
          <a:cxnLst/>
          <a:rect l="0" t="0" r="0" b="0"/>
          <a:pathLst>
            <a:path>
              <a:moveTo>
                <a:pt x="1708627" y="0"/>
              </a:moveTo>
              <a:lnTo>
                <a:pt x="1708627" y="98634"/>
              </a:lnTo>
              <a:lnTo>
                <a:pt x="0" y="98634"/>
              </a:lnTo>
              <a:lnTo>
                <a:pt x="0" y="19571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4E6385-CD47-9940-8BD5-AABA4588C0FC}">
      <dsp:nvSpPr>
        <dsp:cNvPr id="0" name=""/>
        <dsp:cNvSpPr/>
      </dsp:nvSpPr>
      <dsp:spPr>
        <a:xfrm>
          <a:off x="313528" y="832328"/>
          <a:ext cx="3417254" cy="195715"/>
        </a:xfrm>
        <a:custGeom>
          <a:avLst/>
          <a:gdLst/>
          <a:ahLst/>
          <a:cxnLst/>
          <a:rect l="0" t="0" r="0" b="0"/>
          <a:pathLst>
            <a:path>
              <a:moveTo>
                <a:pt x="3417254" y="0"/>
              </a:moveTo>
              <a:lnTo>
                <a:pt x="3417254" y="98634"/>
              </a:lnTo>
              <a:lnTo>
                <a:pt x="0" y="98634"/>
              </a:lnTo>
              <a:lnTo>
                <a:pt x="0" y="19571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73A40C-A900-154D-8155-6E67BB688F51}">
      <dsp:nvSpPr>
        <dsp:cNvPr id="0" name=""/>
        <dsp:cNvSpPr/>
      </dsp:nvSpPr>
      <dsp:spPr>
        <a:xfrm>
          <a:off x="1711496" y="211009"/>
          <a:ext cx="621318" cy="62131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10FF3E-9390-7D4A-9BDE-9A89922DCAB7}">
      <dsp:nvSpPr>
        <dsp:cNvPr id="0" name=""/>
        <dsp:cNvSpPr/>
      </dsp:nvSpPr>
      <dsp:spPr>
        <a:xfrm>
          <a:off x="2332815" y="209456"/>
          <a:ext cx="931978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Allen </a:t>
          </a:r>
          <a:r>
            <a:rPr lang="en-US" sz="1400" kern="1200" dirty="0" err="1" smtClean="0"/>
            <a:t>Malony</a:t>
          </a:r>
          <a:r>
            <a:rPr lang="en-US" sz="1400" kern="1200" dirty="0" smtClean="0"/>
            <a:t> (CEO)</a:t>
          </a:r>
          <a:endParaRPr lang="en-US" sz="1400" kern="1200" dirty="0"/>
        </a:p>
      </dsp:txBody>
      <dsp:txXfrm>
        <a:off x="2332815" y="209456"/>
        <a:ext cx="931978" cy="621318"/>
      </dsp:txXfrm>
    </dsp:sp>
    <dsp:sp modelId="{9857F145-6D76-AD4A-B721-36CAFF1F6FF9}">
      <dsp:nvSpPr>
        <dsp:cNvPr id="0" name=""/>
        <dsp:cNvSpPr/>
      </dsp:nvSpPr>
      <dsp:spPr>
        <a:xfrm>
          <a:off x="3420123" y="211009"/>
          <a:ext cx="621318" cy="62131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A99787-D59D-EF4C-A938-096A321CCD64}">
      <dsp:nvSpPr>
        <dsp:cNvPr id="0" name=""/>
        <dsp:cNvSpPr/>
      </dsp:nvSpPr>
      <dsp:spPr>
        <a:xfrm>
          <a:off x="4041442" y="209456"/>
          <a:ext cx="931978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Sameer </a:t>
          </a:r>
          <a:r>
            <a:rPr lang="en-US" sz="1400" kern="1200" dirty="0" err="1" smtClean="0"/>
            <a:t>Shende</a:t>
          </a:r>
          <a:r>
            <a:rPr lang="en-US" sz="1400" kern="1200" dirty="0" smtClean="0"/>
            <a:t> (President)</a:t>
          </a:r>
          <a:endParaRPr lang="en-US" sz="1400" kern="1200" dirty="0"/>
        </a:p>
      </dsp:txBody>
      <dsp:txXfrm>
        <a:off x="4041442" y="209456"/>
        <a:ext cx="931978" cy="621318"/>
      </dsp:txXfrm>
    </dsp:sp>
    <dsp:sp modelId="{114CF62E-1ADD-6343-9D57-E8516E07E582}">
      <dsp:nvSpPr>
        <dsp:cNvPr id="0" name=""/>
        <dsp:cNvSpPr/>
      </dsp:nvSpPr>
      <dsp:spPr>
        <a:xfrm>
          <a:off x="2868" y="1028043"/>
          <a:ext cx="621318" cy="62131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C18E7B-D1C9-2D47-AC76-C478DA52424D}">
      <dsp:nvSpPr>
        <dsp:cNvPr id="0" name=""/>
        <dsp:cNvSpPr/>
      </dsp:nvSpPr>
      <dsp:spPr>
        <a:xfrm>
          <a:off x="624187" y="1026490"/>
          <a:ext cx="931978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John Linford</a:t>
          </a:r>
          <a:endParaRPr lang="en-US" sz="1400" kern="1200" dirty="0"/>
        </a:p>
      </dsp:txBody>
      <dsp:txXfrm>
        <a:off x="624187" y="1026490"/>
        <a:ext cx="931978" cy="621318"/>
      </dsp:txXfrm>
    </dsp:sp>
    <dsp:sp modelId="{2E2F6AF6-AE8F-094E-A4BF-0F30360E2A15}">
      <dsp:nvSpPr>
        <dsp:cNvPr id="0" name=""/>
        <dsp:cNvSpPr/>
      </dsp:nvSpPr>
      <dsp:spPr>
        <a:xfrm>
          <a:off x="1711496" y="1028043"/>
          <a:ext cx="621318" cy="621318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2E2BA1-BAC3-ED4C-84A1-CC81A7BB1B13}">
      <dsp:nvSpPr>
        <dsp:cNvPr id="0" name=""/>
        <dsp:cNvSpPr/>
      </dsp:nvSpPr>
      <dsp:spPr>
        <a:xfrm>
          <a:off x="2332815" y="1026490"/>
          <a:ext cx="931978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Srinath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Vadlamani</a:t>
          </a:r>
          <a:endParaRPr lang="en-US" sz="1400" kern="1200" dirty="0"/>
        </a:p>
      </dsp:txBody>
      <dsp:txXfrm>
        <a:off x="2332815" y="1026490"/>
        <a:ext cx="931978" cy="621318"/>
      </dsp:txXfrm>
    </dsp:sp>
    <dsp:sp modelId="{95F2D24B-9396-7046-ACE5-2609EF706C74}">
      <dsp:nvSpPr>
        <dsp:cNvPr id="0" name=""/>
        <dsp:cNvSpPr/>
      </dsp:nvSpPr>
      <dsp:spPr>
        <a:xfrm>
          <a:off x="3420123" y="1028043"/>
          <a:ext cx="621318" cy="62131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F3724D-F9DC-914D-8EDC-C44499A8767B}">
      <dsp:nvSpPr>
        <dsp:cNvPr id="0" name=""/>
        <dsp:cNvSpPr/>
      </dsp:nvSpPr>
      <dsp:spPr>
        <a:xfrm>
          <a:off x="4041442" y="1026490"/>
          <a:ext cx="931978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Kevin Huck</a:t>
          </a:r>
          <a:endParaRPr lang="en-US" sz="1400" kern="1200" dirty="0"/>
        </a:p>
      </dsp:txBody>
      <dsp:txXfrm>
        <a:off x="4041442" y="1026490"/>
        <a:ext cx="931978" cy="621318"/>
      </dsp:txXfrm>
    </dsp:sp>
    <dsp:sp modelId="{4E052387-D025-7941-A272-9E67F6E261FF}">
      <dsp:nvSpPr>
        <dsp:cNvPr id="0" name=""/>
        <dsp:cNvSpPr/>
      </dsp:nvSpPr>
      <dsp:spPr>
        <a:xfrm>
          <a:off x="5128750" y="1028043"/>
          <a:ext cx="621318" cy="621318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09BD22-3A3C-9A48-9CDE-EAFDFB7364F1}">
      <dsp:nvSpPr>
        <dsp:cNvPr id="0" name=""/>
        <dsp:cNvSpPr/>
      </dsp:nvSpPr>
      <dsp:spPr>
        <a:xfrm>
          <a:off x="5750069" y="1026490"/>
          <a:ext cx="931978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Wyatt Spear</a:t>
          </a:r>
          <a:endParaRPr lang="en-US" sz="1400" kern="1200" dirty="0"/>
        </a:p>
      </dsp:txBody>
      <dsp:txXfrm>
        <a:off x="5750069" y="1026490"/>
        <a:ext cx="931978" cy="621318"/>
      </dsp:txXfrm>
    </dsp:sp>
    <dsp:sp modelId="{B34F3884-A7FF-5C4D-BED1-5A4F0C16E8B4}">
      <dsp:nvSpPr>
        <dsp:cNvPr id="0" name=""/>
        <dsp:cNvSpPr/>
      </dsp:nvSpPr>
      <dsp:spPr>
        <a:xfrm>
          <a:off x="6837377" y="1028043"/>
          <a:ext cx="621318" cy="621318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EE7E7A-A5DA-E443-9CDC-6A81107F6BB6}">
      <dsp:nvSpPr>
        <dsp:cNvPr id="0" name=""/>
        <dsp:cNvSpPr/>
      </dsp:nvSpPr>
      <dsp:spPr>
        <a:xfrm>
          <a:off x="7458696" y="1026490"/>
          <a:ext cx="931978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Jean-Baptiste </a:t>
          </a:r>
          <a:r>
            <a:rPr lang="en-US" sz="1400" kern="1200" dirty="0" err="1" smtClean="0"/>
            <a:t>Besnard</a:t>
          </a:r>
          <a:endParaRPr lang="en-US" sz="1400" kern="1200" dirty="0"/>
        </a:p>
      </dsp:txBody>
      <dsp:txXfrm>
        <a:off x="7458696" y="1026490"/>
        <a:ext cx="931978" cy="6213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B7587-4380-1A4A-8C3F-838D7D897F92}">
      <dsp:nvSpPr>
        <dsp:cNvPr id="0" name=""/>
        <dsp:cNvSpPr/>
      </dsp:nvSpPr>
      <dsp:spPr>
        <a:xfrm>
          <a:off x="1704203" y="2923031"/>
          <a:ext cx="2007546" cy="1723247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5">
                <a:tint val="100000"/>
                <a:shade val="100000"/>
                <a:satMod val="130000"/>
              </a:schemeClr>
            </a:gs>
            <a:gs pos="100000">
              <a:schemeClr val="accent5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>
              <a:solidFill>
                <a:srgbClr val="000000"/>
              </a:solidFill>
            </a:rPr>
            <a:t>Policy</a:t>
          </a:r>
          <a:endParaRPr lang="en-US" sz="1700" kern="1200" dirty="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smtClean="0">
              <a:solidFill>
                <a:srgbClr val="000000"/>
              </a:solidFill>
            </a:rPr>
            <a:t>Energy</a:t>
          </a:r>
          <a:endParaRPr lang="en-US" sz="1300" kern="1200" dirty="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smtClean="0">
              <a:solidFill>
                <a:srgbClr val="000000"/>
              </a:solidFill>
            </a:rPr>
            <a:t>Environment</a:t>
          </a:r>
          <a:endParaRPr lang="en-US" sz="1300" kern="1200" dirty="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smtClean="0">
              <a:solidFill>
                <a:srgbClr val="000000"/>
              </a:solidFill>
            </a:rPr>
            <a:t>Emergency</a:t>
          </a:r>
          <a:endParaRPr lang="en-US" sz="1300" kern="1200" dirty="0">
            <a:solidFill>
              <a:srgbClr val="000000"/>
            </a:solidFill>
          </a:endParaRPr>
        </a:p>
      </dsp:txBody>
      <dsp:txXfrm>
        <a:off x="2015102" y="3189902"/>
        <a:ext cx="1385748" cy="1189505"/>
      </dsp:txXfrm>
    </dsp:sp>
    <dsp:sp modelId="{5BC7CF61-271D-5441-8775-2E0676358532}">
      <dsp:nvSpPr>
        <dsp:cNvPr id="0" name=""/>
        <dsp:cNvSpPr/>
      </dsp:nvSpPr>
      <dsp:spPr>
        <a:xfrm>
          <a:off x="1766994" y="3684519"/>
          <a:ext cx="234361" cy="2020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7F8A751-F1E1-EA47-81E3-1A21010B58AB}">
      <dsp:nvSpPr>
        <dsp:cNvPr id="0" name=""/>
        <dsp:cNvSpPr/>
      </dsp:nvSpPr>
      <dsp:spPr>
        <a:xfrm>
          <a:off x="0" y="1986305"/>
          <a:ext cx="2007546" cy="17232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A36C2A8-EF95-0949-8DE3-B74B1812C5D5}">
      <dsp:nvSpPr>
        <dsp:cNvPr id="0" name=""/>
        <dsp:cNvSpPr/>
      </dsp:nvSpPr>
      <dsp:spPr>
        <a:xfrm>
          <a:off x="1359294" y="3470592"/>
          <a:ext cx="234361" cy="2020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78938E8-1646-F946-844A-F970803DF7F8}">
      <dsp:nvSpPr>
        <dsp:cNvPr id="0" name=""/>
        <dsp:cNvSpPr/>
      </dsp:nvSpPr>
      <dsp:spPr>
        <a:xfrm>
          <a:off x="3406638" y="1973106"/>
          <a:ext cx="2007546" cy="1723247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4">
                <a:tint val="100000"/>
                <a:shade val="100000"/>
                <a:satMod val="130000"/>
              </a:schemeClr>
            </a:gs>
            <a:gs pos="100000">
              <a:schemeClr val="accent4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>
              <a:solidFill>
                <a:srgbClr val="000000"/>
              </a:solidFill>
            </a:rPr>
            <a:t>Engineering &amp; Manufacturing</a:t>
          </a:r>
          <a:endParaRPr lang="en-US" sz="1700" kern="120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>
              <a:solidFill>
                <a:srgbClr val="000000"/>
              </a:solidFill>
            </a:rPr>
            <a:t>Time-to-market</a:t>
          </a:r>
          <a:endParaRPr lang="en-US" sz="1300" kern="1200" dirty="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>
              <a:solidFill>
                <a:srgbClr val="000000"/>
              </a:solidFill>
            </a:rPr>
            <a:t>Quality</a:t>
          </a:r>
          <a:endParaRPr lang="en-US" sz="1300" kern="1200" dirty="0">
            <a:solidFill>
              <a:srgbClr val="000000"/>
            </a:solidFill>
          </a:endParaRPr>
        </a:p>
      </dsp:txBody>
      <dsp:txXfrm>
        <a:off x="3717537" y="2239977"/>
        <a:ext cx="1385748" cy="1189505"/>
      </dsp:txXfrm>
    </dsp:sp>
    <dsp:sp modelId="{3AC1D906-7A4B-4E4A-AB3E-72EE903A3C6F}">
      <dsp:nvSpPr>
        <dsp:cNvPr id="0" name=""/>
        <dsp:cNvSpPr/>
      </dsp:nvSpPr>
      <dsp:spPr>
        <a:xfrm>
          <a:off x="4781852" y="3455572"/>
          <a:ext cx="234361" cy="2020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3D5B984-DF25-1147-9634-2A9194D570B5}">
      <dsp:nvSpPr>
        <dsp:cNvPr id="0" name=""/>
        <dsp:cNvSpPr/>
      </dsp:nvSpPr>
      <dsp:spPr>
        <a:xfrm>
          <a:off x="5117917" y="2920300"/>
          <a:ext cx="2007546" cy="17232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3BC5680-F6B0-D349-9B00-4C4F4C4B0B9A}">
      <dsp:nvSpPr>
        <dsp:cNvPr id="0" name=""/>
        <dsp:cNvSpPr/>
      </dsp:nvSpPr>
      <dsp:spPr>
        <a:xfrm>
          <a:off x="5163905" y="3692256"/>
          <a:ext cx="234361" cy="2020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8E2677D-0D7E-FB4B-B134-0262E6396C93}">
      <dsp:nvSpPr>
        <dsp:cNvPr id="0" name=""/>
        <dsp:cNvSpPr/>
      </dsp:nvSpPr>
      <dsp:spPr>
        <a:xfrm>
          <a:off x="1704203" y="1044573"/>
          <a:ext cx="2007546" cy="1723247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National Security</a:t>
          </a:r>
          <a:endParaRPr lang="en-US" sz="1400" kern="1200" dirty="0">
            <a:solidFill>
              <a:srgbClr val="0000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smtClean="0">
              <a:solidFill>
                <a:srgbClr val="000000"/>
              </a:solidFill>
            </a:rPr>
            <a:t>Cyber security</a:t>
          </a:r>
          <a:endParaRPr lang="en-US" sz="1100" kern="1200" dirty="0">
            <a:solidFill>
              <a:srgbClr val="0000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solidFill>
                <a:srgbClr val="000000"/>
              </a:solidFill>
            </a:rPr>
            <a:t>Weapons research</a:t>
          </a:r>
          <a:endParaRPr lang="en-US" sz="1100" kern="1200" dirty="0">
            <a:solidFill>
              <a:srgbClr val="0000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solidFill>
                <a:srgbClr val="000000"/>
              </a:solidFill>
            </a:rPr>
            <a:t>Intelligence</a:t>
          </a:r>
          <a:endParaRPr lang="en-US" sz="1100" kern="1200" dirty="0">
            <a:solidFill>
              <a:srgbClr val="0000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smtClean="0">
              <a:solidFill>
                <a:srgbClr val="000000"/>
              </a:solidFill>
            </a:rPr>
            <a:t>Contingency</a:t>
          </a:r>
          <a:endParaRPr lang="en-US" sz="1100" kern="1200" dirty="0">
            <a:solidFill>
              <a:srgbClr val="000000"/>
            </a:solidFill>
          </a:endParaRPr>
        </a:p>
      </dsp:txBody>
      <dsp:txXfrm>
        <a:off x="2015102" y="1311444"/>
        <a:ext cx="1385748" cy="1189505"/>
      </dsp:txXfrm>
    </dsp:sp>
    <dsp:sp modelId="{CD68C896-D682-A04F-A3C9-DBB8CB0D9D94}">
      <dsp:nvSpPr>
        <dsp:cNvPr id="0" name=""/>
        <dsp:cNvSpPr/>
      </dsp:nvSpPr>
      <dsp:spPr>
        <a:xfrm>
          <a:off x="3070573" y="1080076"/>
          <a:ext cx="234361" cy="2020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23EA5FA-E356-5645-B2FE-17F7F3D6C43A}">
      <dsp:nvSpPr>
        <dsp:cNvPr id="0" name=""/>
        <dsp:cNvSpPr/>
      </dsp:nvSpPr>
      <dsp:spPr>
        <a:xfrm>
          <a:off x="3406638" y="94648"/>
          <a:ext cx="2007546" cy="17232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EFD8F67-70D8-C64C-9F17-08113F562D96}">
      <dsp:nvSpPr>
        <dsp:cNvPr id="0" name=""/>
        <dsp:cNvSpPr/>
      </dsp:nvSpPr>
      <dsp:spPr>
        <a:xfrm>
          <a:off x="3452626" y="858411"/>
          <a:ext cx="234361" cy="2020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F7F69C3-E33A-6C40-9F35-6FF873E47BBB}">
      <dsp:nvSpPr>
        <dsp:cNvPr id="0" name=""/>
        <dsp:cNvSpPr/>
      </dsp:nvSpPr>
      <dsp:spPr>
        <a:xfrm>
          <a:off x="5117917" y="1041842"/>
          <a:ext cx="2007546" cy="1723247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000000"/>
              </a:solidFill>
            </a:rPr>
            <a:t>Research</a:t>
          </a:r>
          <a:endParaRPr lang="en-US" sz="1700" kern="1200" dirty="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>
              <a:solidFill>
                <a:srgbClr val="000000"/>
              </a:solidFill>
            </a:rPr>
            <a:t>Simulation</a:t>
          </a:r>
          <a:endParaRPr lang="en-US" sz="1300" kern="1200" dirty="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smtClean="0">
              <a:solidFill>
                <a:srgbClr val="000000"/>
              </a:solidFill>
            </a:rPr>
            <a:t>Analysis</a:t>
          </a:r>
          <a:endParaRPr lang="en-US" sz="1300" kern="1200" dirty="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>
              <a:solidFill>
                <a:srgbClr val="000000"/>
              </a:solidFill>
            </a:rPr>
            <a:t>Testing</a:t>
          </a:r>
          <a:endParaRPr lang="en-US" sz="1300" kern="1200" dirty="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300" kern="1200" dirty="0">
            <a:solidFill>
              <a:srgbClr val="000000"/>
            </a:solidFill>
          </a:endParaRPr>
        </a:p>
      </dsp:txBody>
      <dsp:txXfrm>
        <a:off x="5428816" y="1308713"/>
        <a:ext cx="1385748" cy="1189505"/>
      </dsp:txXfrm>
    </dsp:sp>
    <dsp:sp modelId="{AAF94B35-72E4-7F46-A43F-99607FEE177E}">
      <dsp:nvSpPr>
        <dsp:cNvPr id="0" name=""/>
        <dsp:cNvSpPr/>
      </dsp:nvSpPr>
      <dsp:spPr>
        <a:xfrm>
          <a:off x="6844230" y="1802420"/>
          <a:ext cx="234361" cy="2020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BFC0938-84E5-4346-B65D-563F3D261B73}">
      <dsp:nvSpPr>
        <dsp:cNvPr id="0" name=""/>
        <dsp:cNvSpPr/>
      </dsp:nvSpPr>
      <dsp:spPr>
        <a:xfrm>
          <a:off x="6836271" y="1989036"/>
          <a:ext cx="2007546" cy="17232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383304-A492-8F43-B014-607F166C436F}">
      <dsp:nvSpPr>
        <dsp:cNvPr id="0" name=""/>
        <dsp:cNvSpPr/>
      </dsp:nvSpPr>
      <dsp:spPr>
        <a:xfrm>
          <a:off x="7241318" y="2019532"/>
          <a:ext cx="234361" cy="2020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A5B74-95D8-0D49-9131-A4F980149E8E}">
      <dsp:nvSpPr>
        <dsp:cNvPr id="0" name=""/>
        <dsp:cNvSpPr/>
      </dsp:nvSpPr>
      <dsp:spPr>
        <a:xfrm>
          <a:off x="2958291" y="2878248"/>
          <a:ext cx="2188325" cy="2188325"/>
        </a:xfrm>
        <a:prstGeom prst="ellipse">
          <a:avLst/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solidFill>
                <a:srgbClr val="000000"/>
              </a:solidFill>
            </a:rPr>
            <a:t>Lower Time-to-Solution</a:t>
          </a:r>
          <a:endParaRPr lang="en-US" sz="3400" kern="1200" dirty="0">
            <a:solidFill>
              <a:srgbClr val="000000"/>
            </a:solidFill>
          </a:endParaRPr>
        </a:p>
      </dsp:txBody>
      <dsp:txXfrm>
        <a:off x="3278764" y="3198721"/>
        <a:ext cx="1547379" cy="1547379"/>
      </dsp:txXfrm>
    </dsp:sp>
    <dsp:sp modelId="{5A208B98-CFC6-E948-AB3E-637DAA8D72DC}">
      <dsp:nvSpPr>
        <dsp:cNvPr id="0" name=""/>
        <dsp:cNvSpPr/>
      </dsp:nvSpPr>
      <dsp:spPr>
        <a:xfrm rot="12900000">
          <a:off x="1306434" y="2414309"/>
          <a:ext cx="1932338" cy="6236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0F3D08-A673-214F-9B59-8AE7EA593512}">
      <dsp:nvSpPr>
        <dsp:cNvPr id="0" name=""/>
        <dsp:cNvSpPr/>
      </dsp:nvSpPr>
      <dsp:spPr>
        <a:xfrm>
          <a:off x="441709" y="1340410"/>
          <a:ext cx="2078909" cy="166312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solidFill>
                <a:srgbClr val="000000"/>
              </a:solidFill>
            </a:rPr>
            <a:t>Lower Operating Costs</a:t>
          </a:r>
          <a:endParaRPr lang="en-US" sz="3400" kern="1200" dirty="0">
            <a:solidFill>
              <a:srgbClr val="000000"/>
            </a:solidFill>
          </a:endParaRPr>
        </a:p>
      </dsp:txBody>
      <dsp:txXfrm>
        <a:off x="490420" y="1389121"/>
        <a:ext cx="1981487" cy="1565705"/>
      </dsp:txXfrm>
    </dsp:sp>
    <dsp:sp modelId="{A26A9314-304D-B742-B068-E38455F97447}">
      <dsp:nvSpPr>
        <dsp:cNvPr id="0" name=""/>
        <dsp:cNvSpPr/>
      </dsp:nvSpPr>
      <dsp:spPr>
        <a:xfrm rot="16200000">
          <a:off x="3086285" y="1487778"/>
          <a:ext cx="1932338" cy="6236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5DE2F4-06E1-C64E-B166-1F1B4F1FEA8C}">
      <dsp:nvSpPr>
        <dsp:cNvPr id="0" name=""/>
        <dsp:cNvSpPr/>
      </dsp:nvSpPr>
      <dsp:spPr>
        <a:xfrm>
          <a:off x="3012999" y="1881"/>
          <a:ext cx="2078909" cy="16631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solidFill>
                <a:srgbClr val="000000"/>
              </a:solidFill>
            </a:rPr>
            <a:t>First in Discovery</a:t>
          </a:r>
          <a:endParaRPr lang="en-US" sz="3400" kern="1200" dirty="0">
            <a:solidFill>
              <a:srgbClr val="000000"/>
            </a:solidFill>
          </a:endParaRPr>
        </a:p>
      </dsp:txBody>
      <dsp:txXfrm>
        <a:off x="3061710" y="50592"/>
        <a:ext cx="1981487" cy="1565705"/>
      </dsp:txXfrm>
    </dsp:sp>
    <dsp:sp modelId="{13917E6A-7E86-BF4E-B95F-7F7A0FC371F0}">
      <dsp:nvSpPr>
        <dsp:cNvPr id="0" name=""/>
        <dsp:cNvSpPr/>
      </dsp:nvSpPr>
      <dsp:spPr>
        <a:xfrm rot="19500000">
          <a:off x="4866135" y="2414309"/>
          <a:ext cx="1932338" cy="6236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9E19F9-7C70-F640-BC84-2EF6EFA0D0EC}">
      <dsp:nvSpPr>
        <dsp:cNvPr id="0" name=""/>
        <dsp:cNvSpPr/>
      </dsp:nvSpPr>
      <dsp:spPr>
        <a:xfrm>
          <a:off x="5584290" y="1340410"/>
          <a:ext cx="2078909" cy="166312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100000"/>
                <a:shade val="100000"/>
                <a:satMod val="130000"/>
              </a:schemeClr>
            </a:gs>
            <a:gs pos="100000">
              <a:schemeClr val="accent4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solidFill>
                <a:srgbClr val="000000"/>
              </a:solidFill>
            </a:rPr>
            <a:t>Improve Capability</a:t>
          </a:r>
          <a:endParaRPr lang="en-US" sz="3400" kern="1200" dirty="0">
            <a:solidFill>
              <a:srgbClr val="000000"/>
            </a:solidFill>
          </a:endParaRPr>
        </a:p>
      </dsp:txBody>
      <dsp:txXfrm>
        <a:off x="5633001" y="1389121"/>
        <a:ext cx="1981487" cy="1565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07ACF-D4AD-F041-B5C4-F08D5B16873D}" type="datetimeFigureOut">
              <a:rPr lang="en-US" smtClean="0"/>
              <a:t>8/12/15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DD156-6AF2-A640-A995-E6C8E3A12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091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E0056-DF4A-3745-AA01-D153CE69C132}" type="datetimeFigureOut">
              <a:rPr lang="en-US" smtClean="0"/>
              <a:t>8/12/15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C41BE-FD6E-8A4C-9F34-513CE688F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382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lifestyle company</a:t>
            </a:r>
            <a:r>
              <a:rPr lang="en-US" baseline="0" dirty="0" smtClean="0"/>
              <a:t> with</a:t>
            </a:r>
            <a:r>
              <a:rPr lang="en-US" dirty="0" smtClean="0"/>
              <a:t> slow steady growth.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An Approach for Parallelizing Legacy CFD Applications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20 January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ParaTools,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47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MPI_Send</a:t>
            </a:r>
            <a:r>
              <a:rPr lang="en-US" dirty="0" smtClean="0"/>
              <a:t> on BG/Q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42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33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caused the </a:t>
            </a:r>
            <a:r>
              <a:rPr lang="en-US" sz="1200" dirty="0" err="1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segfault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were the performance characteristics up to failure?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Which routines were or were not called?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Were there any memory errors?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90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AAC24C7-A494-674A-88DA-D3E32B7AD410}" type="slidenum">
              <a:rPr lang="en-US">
                <a:solidFill>
                  <a:srgbClr val="0000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71</a:t>
            </a:fld>
            <a:endParaRPr lang="en-US">
              <a:solidFill>
                <a:srgbClr val="000000"/>
              </a:solidFill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800">
              <a:ea typeface="Arial" pitchFamily="-1" charset="0"/>
              <a:cs typeface="Arial" pitchFamily="-1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61F447A-0124-A34F-B5D5-FB65C497C9FF}" type="slidenum">
              <a:rPr lang="en-US" sz="1200"/>
              <a:pPr/>
              <a:t>74</a:t>
            </a:fld>
            <a:endParaRPr lang="en-US" sz="1200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A0919FF-83D6-AE4D-A08E-A5FAA19167C8}" type="slidenum">
              <a:rPr lang="en-US" sz="1200"/>
              <a:pPr/>
              <a:t>75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66750"/>
            <a:ext cx="4646612" cy="3486150"/>
          </a:xfrm>
          <a:solidFill>
            <a:srgbClr val="FFFFFF"/>
          </a:solidFill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04AAE7F-83D4-DC4E-A1F9-9A158F889C4C}" type="slidenum">
              <a:rPr lang="en-US" sz="1200"/>
              <a:pPr/>
              <a:t>76</a:t>
            </a:fld>
            <a:endParaRPr lang="en-US" sz="1200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66750"/>
            <a:ext cx="4646612" cy="3486150"/>
          </a:xfrm>
          <a:solidFill>
            <a:srgbClr val="FFFFFF"/>
          </a:solidFill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A54FBBC-40BA-0046-A8CC-F335CC015C60}" type="slidenum">
              <a:rPr lang="en-US" sz="1200"/>
              <a:pPr/>
              <a:t>77</a:t>
            </a:fld>
            <a:endParaRPr lang="en-US" sz="1200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66750"/>
            <a:ext cx="4646612" cy="3486150"/>
          </a:xfrm>
          <a:solidFill>
            <a:srgbClr val="FFFFFF"/>
          </a:solidFill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Collect basic routine-level timing profile to determine where most time is being spent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Collect routine-level hardware counter data to determine types of performance problems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Collect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callpath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profiles to determine sequence of events causing performance problems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Conduct finer-grained profiling and/or tracing to pinpoint performance bottlenecks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Loop-level profiling with hardware counters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Tracing of communication operations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05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69DEB6-C1A3-0D40-8C8B-3B559EFF05CE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79</a:t>
            </a:fld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time</a:t>
            </a:r>
            <a:r>
              <a:rPr lang="en-US" sz="1200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many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instructions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cost of each code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statement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L1 or L2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cache misses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time</a:t>
            </a:r>
            <a:r>
              <a:rPr lang="en-US" sz="1200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many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instructions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cost of each code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statement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L1 or L2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cache misses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time</a:t>
            </a:r>
            <a:r>
              <a:rPr lang="en-US" sz="1200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many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instructions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cost of each code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statement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L1 or L2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cache misses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charset="0"/>
                <a:cs typeface="ＭＳ Ｐゴシック" charset="0"/>
              </a:rPr>
              <a:t>Heap memory usage reported by the </a:t>
            </a:r>
            <a:r>
              <a:rPr lang="en-US" sz="2800" dirty="0" err="1" smtClean="0">
                <a:ea typeface="ＭＳ Ｐゴシック" charset="0"/>
                <a:cs typeface="ＭＳ Ｐゴシック" charset="0"/>
              </a:rPr>
              <a:t>mallinfo</a:t>
            </a:r>
            <a:r>
              <a:rPr lang="en-US" sz="2800" dirty="0" smtClean="0">
                <a:ea typeface="ＭＳ Ｐゴシック" charset="0"/>
                <a:cs typeface="ＭＳ Ｐゴシック" charset="0"/>
              </a:rPr>
              <a:t>() call is not 64-bit clean. 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32 bit counters in Linux roll over when &gt; 4GB memory is used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We keep track of heap memory usage in 64 bit counters inside TAU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Compensation of perturbation introduced by tool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Only show what application uses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Create guards for TAU calls to not track I/O and memory allocations/de-allocations performed inside TAU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Provide broad POSIX I/O and memory coverage </a:t>
            </a:r>
          </a:p>
          <a:p>
            <a:pPr lvl="1">
              <a:lnSpc>
                <a:spcPct val="90000"/>
              </a:lnSpc>
            </a:pPr>
            <a:endParaRPr lang="en-US" dirty="0"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685801" y="2946584"/>
            <a:ext cx="7772400" cy="809953"/>
            <a:chOff x="-1" y="0"/>
            <a:chExt cx="9144001" cy="809953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-1" y="507538"/>
              <a:ext cx="9144001" cy="302415"/>
              <a:chOff x="-1" y="507538"/>
              <a:chExt cx="9144001" cy="302415"/>
            </a:xfr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11" name="Rectangle 10"/>
              <p:cNvSpPr/>
              <p:nvPr userDrawn="1"/>
            </p:nvSpPr>
            <p:spPr>
              <a:xfrm>
                <a:off x="1" y="586906"/>
                <a:ext cx="9143999" cy="10058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0" y="507538"/>
                <a:ext cx="1143000" cy="30241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-1" y="537300"/>
                <a:ext cx="3657600" cy="20116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10" name="Rectangle 9"/>
            <p:cNvSpPr/>
            <p:nvPr userDrawn="1"/>
          </p:nvSpPr>
          <p:spPr>
            <a:xfrm>
              <a:off x="0" y="0"/>
              <a:ext cx="9144000" cy="6400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paratools_small_shado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8240"/>
            <a:ext cx="1435206" cy="3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98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2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95680"/>
            <a:ext cx="2057400" cy="5252721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95681"/>
            <a:ext cx="6019800" cy="525272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16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97" y="1031799"/>
            <a:ext cx="8681405" cy="530411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1635262" y="6492875"/>
            <a:ext cx="61722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ATPSEC'14, 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 userDrawn="1">
            <p:ph type="title"/>
          </p:nvPr>
        </p:nvSpPr>
        <p:spPr>
          <a:xfrm>
            <a:off x="0" y="-20619"/>
            <a:ext cx="9144000" cy="6372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73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22313" y="3732996"/>
            <a:ext cx="7772400" cy="755089"/>
            <a:chOff x="-1" y="0"/>
            <a:chExt cx="9144001" cy="755089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-1" y="507538"/>
              <a:ext cx="9144001" cy="247551"/>
              <a:chOff x="-1" y="507538"/>
              <a:chExt cx="9144001" cy="247551"/>
            </a:xfr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11" name="Rectangle 10"/>
              <p:cNvSpPr/>
              <p:nvPr userDrawn="1"/>
            </p:nvSpPr>
            <p:spPr>
              <a:xfrm>
                <a:off x="1" y="586906"/>
                <a:ext cx="9143999" cy="10058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effectLst/>
                </a:endParaRPr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0" y="507538"/>
                <a:ext cx="1143000" cy="24755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-1" y="537301"/>
                <a:ext cx="3657600" cy="18287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10" name="Rectangle 9"/>
            <p:cNvSpPr/>
            <p:nvPr userDrawn="1"/>
          </p:nvSpPr>
          <p:spPr>
            <a:xfrm>
              <a:off x="0" y="0"/>
              <a:ext cx="9144000" cy="6400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effectLst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ln>
            <a:noFill/>
          </a:ln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paratools_small_shado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8240"/>
            <a:ext cx="1435206" cy="3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0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197" y="1031799"/>
            <a:ext cx="4206240" cy="53041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362" y="1031799"/>
            <a:ext cx="4206240" cy="53041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29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197" y="1031799"/>
            <a:ext cx="42062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197" y="1671560"/>
            <a:ext cx="4206240" cy="46643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055" y="1031799"/>
            <a:ext cx="42062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1055" y="1671560"/>
            <a:ext cx="4206240" cy="46643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5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5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5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1031798"/>
            <a:ext cx="5252002" cy="53041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196" y="1031798"/>
            <a:ext cx="3200400" cy="53041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22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5253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11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 rot="10800000">
            <a:off x="1" y="6441445"/>
            <a:ext cx="9143999" cy="10058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162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28" name="Rectangle 27"/>
          <p:cNvSpPr/>
          <p:nvPr userDrawn="1"/>
        </p:nvSpPr>
        <p:spPr>
          <a:xfrm rot="10800000">
            <a:off x="1" y="6492874"/>
            <a:ext cx="9144000" cy="3651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1" y="0"/>
            <a:ext cx="9144001" cy="809953"/>
            <a:chOff x="-1" y="0"/>
            <a:chExt cx="9144001" cy="809953"/>
          </a:xfrm>
        </p:grpSpPr>
        <p:grpSp>
          <p:nvGrpSpPr>
            <p:cNvPr id="21" name="Group 20"/>
            <p:cNvGrpSpPr/>
            <p:nvPr userDrawn="1"/>
          </p:nvGrpSpPr>
          <p:grpSpPr>
            <a:xfrm>
              <a:off x="-1" y="507538"/>
              <a:ext cx="9144001" cy="302415"/>
              <a:chOff x="-1" y="507538"/>
              <a:chExt cx="9144001" cy="302415"/>
            </a:xfr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23" name="Rectangle 22"/>
              <p:cNvSpPr/>
              <p:nvPr userDrawn="1"/>
            </p:nvSpPr>
            <p:spPr>
              <a:xfrm>
                <a:off x="1" y="586906"/>
                <a:ext cx="9143999" cy="10058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24" name="Rectangle 23"/>
              <p:cNvSpPr/>
              <p:nvPr userDrawn="1"/>
            </p:nvSpPr>
            <p:spPr>
              <a:xfrm>
                <a:off x="0" y="507538"/>
                <a:ext cx="1143000" cy="30241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 userDrawn="1"/>
            </p:nvSpPr>
            <p:spPr>
              <a:xfrm>
                <a:off x="-1" y="537300"/>
                <a:ext cx="3657600" cy="20116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22" name="Rectangle 21"/>
            <p:cNvSpPr/>
            <p:nvPr userDrawn="1"/>
          </p:nvSpPr>
          <p:spPr>
            <a:xfrm>
              <a:off x="0" y="0"/>
              <a:ext cx="9144000" cy="6400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0" y="-20619"/>
            <a:ext cx="9144000" cy="637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28197" y="1031800"/>
            <a:ext cx="8681405" cy="5297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5264" y="6492875"/>
            <a:ext cx="6167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ATPSEC'14, 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002358" y="6492875"/>
            <a:ext cx="9072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F6AED-BC71-3D4D-8309-CF5F710814C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7" name="Picture 16" descr="paratools_small_shadow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8240"/>
            <a:ext cx="1435206" cy="3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1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b="0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3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14.png"/><Relationship Id="rId8" Type="http://schemas.microsoft.com/office/2007/relationships/hdphoto" Target="../media/hdphoto2.wdp"/><Relationship Id="rId9" Type="http://schemas.openxmlformats.org/officeDocument/2006/relationships/image" Target="../media/image15.png"/><Relationship Id="rId10" Type="http://schemas.microsoft.com/office/2007/relationships/hdphoto" Target="../media/hdphoto3.wdp"/><Relationship Id="rId11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47.JPG"/><Relationship Id="rId5" Type="http://schemas.openxmlformats.org/officeDocument/2006/relationships/image" Target="../media/image48.jpg"/><Relationship Id="rId6" Type="http://schemas.openxmlformats.org/officeDocument/2006/relationships/image" Target="../media/image49.jpg"/><Relationship Id="rId7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tau.uoregon.edu" TargetMode="External"/><Relationship Id="rId4" Type="http://schemas.openxmlformats.org/officeDocument/2006/relationships/hyperlink" Target="https://github.com/ParaToolsInc/taucmdr" TargetMode="External"/><Relationship Id="rId5" Type="http://schemas.openxmlformats.org/officeDocument/2006/relationships/hyperlink" Target="http://www.hpclinux.com" TargetMode="External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7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2.png"/><Relationship Id="rId12" Type="http://schemas.openxmlformats.org/officeDocument/2006/relationships/image" Target="../media/image83.png"/><Relationship Id="rId13" Type="http://schemas.openxmlformats.org/officeDocument/2006/relationships/image" Target="../media/image84.png"/><Relationship Id="rId14" Type="http://schemas.openxmlformats.org/officeDocument/2006/relationships/image" Target="../media/image85.png"/><Relationship Id="rId15" Type="http://schemas.openxmlformats.org/officeDocument/2006/relationships/image" Target="../media/image86.png"/><Relationship Id="rId16" Type="http://schemas.openxmlformats.org/officeDocument/2006/relationships/image" Target="../media/image87.png"/><Relationship Id="rId17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jpeg"/><Relationship Id="rId9" Type="http://schemas.openxmlformats.org/officeDocument/2006/relationships/image" Target="../media/image80.png"/><Relationship Id="rId10" Type="http://schemas.openxmlformats.org/officeDocument/2006/relationships/image" Target="../media/image8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486" y="1082706"/>
            <a:ext cx="8453028" cy="2509046"/>
          </a:xfrm>
        </p:spPr>
        <p:txBody>
          <a:bodyPr>
            <a:noAutofit/>
          </a:bodyPr>
          <a:lstStyle/>
          <a:p>
            <a:r>
              <a:rPr lang="en-US" sz="4800" dirty="0"/>
              <a:t>Intuitive Performance Engineering </a:t>
            </a:r>
            <a:r>
              <a:rPr lang="en-US" sz="4800" dirty="0" smtClean="0"/>
              <a:t>at </a:t>
            </a:r>
            <a:r>
              <a:rPr lang="en-US" sz="4800" dirty="0"/>
              <a:t>the </a:t>
            </a:r>
            <a:r>
              <a:rPr lang="en-US" sz="4800" dirty="0" err="1"/>
              <a:t>Exascale</a:t>
            </a:r>
            <a:r>
              <a:rPr lang="en-US" sz="4800" dirty="0"/>
              <a:t>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with </a:t>
            </a:r>
            <a:r>
              <a:rPr lang="en-US" sz="4800" dirty="0"/>
              <a:t>TAU </a:t>
            </a:r>
            <a:r>
              <a:rPr lang="en-US" sz="4800" dirty="0" smtClean="0"/>
              <a:t>and </a:t>
            </a:r>
            <a:r>
              <a:rPr lang="en-US" sz="4800" dirty="0"/>
              <a:t>TAU Commander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86634"/>
            <a:ext cx="6400800" cy="1830844"/>
          </a:xfrm>
        </p:spPr>
        <p:txBody>
          <a:bodyPr>
            <a:normAutofit fontScale="62500" lnSpcReduction="20000"/>
          </a:bodyPr>
          <a:lstStyle/>
          <a:p>
            <a:r>
              <a:rPr lang="en-US" sz="4000" dirty="0" smtClean="0"/>
              <a:t>John C. Linford</a:t>
            </a:r>
          </a:p>
          <a:p>
            <a:r>
              <a:rPr lang="en-US" sz="4000" dirty="0" smtClean="0"/>
              <a:t>ParaTools, Inc.</a:t>
            </a:r>
          </a:p>
          <a:p>
            <a:endParaRPr lang="en-US" dirty="0"/>
          </a:p>
          <a:p>
            <a:r>
              <a:rPr lang="en-US" dirty="0" smtClean="0"/>
              <a:t>Argonne Extreme Scale Computing Training Program</a:t>
            </a:r>
          </a:p>
          <a:p>
            <a:r>
              <a:rPr lang="en-US" dirty="0" smtClean="0"/>
              <a:t>12 August 2015, Pheasant Run “Resort”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040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4000" b="1" dirty="0" smtClean="0"/>
              <a:t>TAU Commander</a:t>
            </a:r>
          </a:p>
          <a:p>
            <a:pPr marL="0" indent="0" algn="ctr">
              <a:buNone/>
            </a:pPr>
            <a:r>
              <a:rPr lang="en-US" dirty="0" smtClean="0"/>
              <a:t>An intuitive interface to </a:t>
            </a:r>
            <a:br>
              <a:rPr lang="en-US" dirty="0" smtClean="0"/>
            </a:br>
            <a:r>
              <a:rPr lang="en-US" dirty="0" smtClean="0"/>
              <a:t>the TAU Performance System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Improve Productivity?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08986" y="57724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743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Tau Performance System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Intuitive Performance Engineering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11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722313" y="4406900"/>
            <a:ext cx="77724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49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TAU Performance System®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  <a:buFont typeface="Arial" pitchFamily="-1" charset="0"/>
              <a:buChar char="•"/>
            </a:pPr>
            <a:r>
              <a:rPr lang="en-US" sz="28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Tuning and Analysis Utilities </a:t>
            </a:r>
            <a:r>
              <a:rPr lang="en-US" sz="28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(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20+ </a:t>
            </a:r>
            <a:r>
              <a:rPr lang="en-US" sz="2800" b="1" dirty="0">
                <a:solidFill>
                  <a:schemeClr val="accent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year project</a:t>
            </a:r>
            <a:r>
              <a:rPr lang="en-US" sz="28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)</a:t>
            </a:r>
          </a:p>
          <a:p>
            <a:pPr>
              <a:lnSpc>
                <a:spcPct val="80000"/>
              </a:lnSpc>
              <a:spcBef>
                <a:spcPts val="180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sz="28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Comprehensive performance profiling and tracing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>
                <a:latin typeface="Arial" pitchFamily="-1" charset="0"/>
              </a:rPr>
              <a:t>Integrated, scalable, flexible, portable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>
                <a:latin typeface="Arial" pitchFamily="-1" charset="0"/>
              </a:rPr>
              <a:t>Targets all parallel programming/execution </a:t>
            </a:r>
            <a:r>
              <a:rPr lang="en-US" sz="2400" dirty="0" smtClean="0">
                <a:latin typeface="Arial" pitchFamily="-1" charset="0"/>
              </a:rPr>
              <a:t>paradigms</a:t>
            </a:r>
            <a:endParaRPr lang="en-US" sz="2400" dirty="0">
              <a:latin typeface="Arial" pitchFamily="-1" charset="0"/>
            </a:endParaRPr>
          </a:p>
          <a:p>
            <a:pPr>
              <a:lnSpc>
                <a:spcPct val="80000"/>
              </a:lnSpc>
              <a:spcBef>
                <a:spcPts val="180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sz="28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Integrated performance toolkit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>
                <a:latin typeface="Arial" pitchFamily="-1" charset="0"/>
              </a:rPr>
              <a:t>Instrumentation, measurement, analysis, visualization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>
                <a:latin typeface="Arial" pitchFamily="-1" charset="0"/>
              </a:rPr>
              <a:t>Widely-ported performance profiling / tracing system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>
                <a:latin typeface="Arial" pitchFamily="-1" charset="0"/>
              </a:rPr>
              <a:t>Performance data management and data mining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>
                <a:latin typeface="Arial" pitchFamily="-1" charset="0"/>
              </a:rPr>
              <a:t>Open source (BSD-style license</a:t>
            </a:r>
            <a:r>
              <a:rPr lang="en-US" sz="2400" dirty="0" smtClean="0">
                <a:latin typeface="Arial" pitchFamily="-1" charset="0"/>
              </a:rPr>
              <a:t>)</a:t>
            </a:r>
            <a:endParaRPr lang="en-US" sz="2400" dirty="0">
              <a:latin typeface="Arial" pitchFamily="-1" charset="0"/>
            </a:endParaRPr>
          </a:p>
          <a:p>
            <a:pPr>
              <a:lnSpc>
                <a:spcPct val="80000"/>
              </a:lnSpc>
              <a:spcBef>
                <a:spcPts val="180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sz="28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Integrates with application frameworks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12</a:t>
            </a:fld>
            <a:endParaRPr lang="en-US"/>
          </a:p>
        </p:txBody>
      </p:sp>
      <p:pic>
        <p:nvPicPr>
          <p:cNvPr id="11" name="Picture 4" descr="tau"/>
          <p:cNvPicPr>
            <a:picLocks noChangeAspect="1" noChangeArrowheads="1"/>
          </p:cNvPicPr>
          <p:nvPr/>
        </p:nvPicPr>
        <p:blipFill>
          <a:blip r:embed="rId2"/>
          <a:srcRect b="7726"/>
          <a:stretch>
            <a:fillRect/>
          </a:stretch>
        </p:blipFill>
        <p:spPr bwMode="auto">
          <a:xfrm>
            <a:off x="7210266" y="4925830"/>
            <a:ext cx="1699335" cy="141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360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Supports All HPC Platforms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13</a:t>
            </a:fld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983159" y="1428986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Fortran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49759" y="819386"/>
            <a:ext cx="1667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C/C++</a:t>
            </a:r>
            <a:endParaRPr lang="en-US" sz="40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5783759" y="1809986"/>
            <a:ext cx="1325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Java</a:t>
            </a:r>
            <a:endParaRPr lang="en-US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745159" y="2876786"/>
            <a:ext cx="1324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3"/>
                </a:solidFill>
              </a:rPr>
              <a:t>GNU</a:t>
            </a:r>
            <a:endParaRPr lang="en-US" sz="4000" b="1" dirty="0">
              <a:solidFill>
                <a:schemeClr val="accent3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155359" y="1733786"/>
            <a:ext cx="1042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MPI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088559" y="2419586"/>
            <a:ext cx="2255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OpenMP</a:t>
            </a:r>
            <a:endParaRPr lang="en-US" sz="40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4488359" y="3181586"/>
            <a:ext cx="1068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PGI</a:t>
            </a:r>
            <a:endParaRPr lang="en-US" sz="40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2659559" y="895586"/>
            <a:ext cx="1647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3"/>
                </a:solidFill>
              </a:rPr>
              <a:t>CUDA</a:t>
            </a:r>
            <a:endParaRPr lang="en-US" sz="4000" b="1" dirty="0">
              <a:solidFill>
                <a:schemeClr val="accent3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412159" y="819386"/>
            <a:ext cx="12676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UPC</a:t>
            </a:r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707559" y="3257786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Cray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774359" y="895586"/>
            <a:ext cx="1922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3"/>
                </a:solidFill>
              </a:rPr>
              <a:t>Python</a:t>
            </a:r>
            <a:endParaRPr lang="en-US" sz="4000" b="1" dirty="0">
              <a:solidFill>
                <a:schemeClr val="accent3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49759" y="2876786"/>
            <a:ext cx="1239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Intel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964359" y="3333986"/>
            <a:ext cx="1542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LLVM</a:t>
            </a:r>
            <a:endParaRPr lang="en-US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25959" y="2114786"/>
            <a:ext cx="2350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pthreads</a:t>
            </a:r>
            <a:endParaRPr lang="en-US" sz="4000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602159" y="3638786"/>
            <a:ext cx="1967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</a:rPr>
              <a:t>MinGW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735759" y="4095986"/>
            <a:ext cx="15524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</a:rPr>
              <a:t>Linux</a:t>
            </a:r>
            <a:endParaRPr lang="en-US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640759" y="4019786"/>
            <a:ext cx="2431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3366FF"/>
                </a:solidFill>
              </a:rPr>
              <a:t>Windows</a:t>
            </a:r>
            <a:endParaRPr lang="en-US" sz="4000" b="1" dirty="0">
              <a:solidFill>
                <a:srgbClr val="3366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155359" y="3867386"/>
            <a:ext cx="10438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AIX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231559" y="3105386"/>
            <a:ext cx="1153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8064A2"/>
                </a:solidFill>
              </a:rPr>
              <a:t>Sun</a:t>
            </a:r>
            <a:endParaRPr lang="en-US" sz="4000" b="1" dirty="0">
              <a:solidFill>
                <a:srgbClr val="8064A2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040559" y="1657586"/>
            <a:ext cx="2606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</a:rPr>
              <a:t>OpenACC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25959" y="4553186"/>
            <a:ext cx="1981200" cy="1569660"/>
          </a:xfrm>
          <a:prstGeom prst="rect">
            <a:avLst/>
          </a:prstGeom>
          <a:noFill/>
          <a:ln w="28575" cap="flat" cmpd="sng" algn="ctr">
            <a:solidFill>
              <a:srgbClr val="4F81BD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Insert yours </a:t>
            </a:r>
            <a:br>
              <a:rPr lang="en-US" sz="3200" b="1" dirty="0" smtClean="0"/>
            </a:br>
            <a:r>
              <a:rPr lang="en-US" sz="3200" b="1" dirty="0" smtClean="0"/>
              <a:t>here</a:t>
            </a:r>
            <a:endParaRPr lang="en-US" sz="3200" b="1" dirty="0"/>
          </a:p>
        </p:txBody>
      </p:sp>
      <p:sp>
        <p:nvSpPr>
          <p:cNvPr id="89" name="TextBox 88"/>
          <p:cNvSpPr txBox="1"/>
          <p:nvPr/>
        </p:nvSpPr>
        <p:spPr>
          <a:xfrm>
            <a:off x="3345359" y="2419586"/>
            <a:ext cx="2321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Intel MIC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735759" y="4781786"/>
            <a:ext cx="2579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</a:rPr>
              <a:t>BlueGene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783759" y="1200386"/>
            <a:ext cx="1068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GPI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326559" y="4705586"/>
            <a:ext cx="1865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8064A2"/>
                </a:solidFill>
              </a:rPr>
              <a:t>Fujitsu</a:t>
            </a:r>
            <a:endParaRPr lang="en-US" sz="4000" b="1" dirty="0">
              <a:solidFill>
                <a:srgbClr val="8064A2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307759" y="4705586"/>
            <a:ext cx="1352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ARM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850559" y="5467586"/>
            <a:ext cx="1415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OS X</a:t>
            </a:r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194996" y="5520493"/>
            <a:ext cx="1177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MPC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876933" y="5489672"/>
            <a:ext cx="1905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Android</a:t>
            </a:r>
            <a:endParaRPr lang="en-US" sz="4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1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91623" y="961718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Profiling</a:t>
            </a:r>
            <a:endParaRPr lang="en-US" sz="48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870451" y="961718"/>
            <a:ext cx="3816350" cy="639762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Tracing</a:t>
            </a:r>
            <a:endParaRPr lang="en-US" sz="4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14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91623" y="3734008"/>
            <a:ext cx="4040188" cy="229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1430" lvl="0" algn="ctr" defTabSz="914400" fontAlgn="base">
              <a:spcAft>
                <a:spcPts val="600"/>
              </a:spcAft>
              <a:defRPr/>
            </a:pPr>
            <a:r>
              <a:rPr lang="en-US" sz="36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Shows</a:t>
            </a:r>
            <a:r>
              <a:rPr lang="en-US" sz="3600" b="1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br>
              <a:rPr lang="en-US" sz="3600" b="1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6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</a:t>
            </a:r>
            <a:r>
              <a:rPr lang="en-US" sz="3600" b="1" dirty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much</a:t>
            </a:r>
            <a:r>
              <a:rPr lang="en-US" sz="36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6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time </a:t>
            </a:r>
            <a:r>
              <a:rPr lang="en-US" sz="36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was spent in each routine</a:t>
            </a: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7827" y="1761887"/>
            <a:ext cx="3816350" cy="18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f1"/>
          <p:cNvPicPr>
            <a:picLocks noChangeAspect="1" noChangeArrowheads="1"/>
          </p:cNvPicPr>
          <p:nvPr/>
        </p:nvPicPr>
        <p:blipFill rotWithShape="1">
          <a:blip r:embed="rId3"/>
          <a:srcRect t="20454" b="20780"/>
          <a:stretch/>
        </p:blipFill>
        <p:spPr bwMode="auto">
          <a:xfrm>
            <a:off x="491624" y="1761888"/>
            <a:ext cx="4040188" cy="18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4870450" y="3734007"/>
            <a:ext cx="3816349" cy="229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1430" algn="ctr">
              <a:spcAft>
                <a:spcPts val="600"/>
              </a:spcAft>
            </a:pPr>
            <a:r>
              <a:rPr lang="en-US" sz="3600" dirty="0" smtClean="0">
                <a:solidFill>
                  <a:srgbClr val="0000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Shows</a:t>
            </a:r>
            <a:r>
              <a:rPr lang="en-US" sz="36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br>
              <a:rPr lang="en-US" sz="36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6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</a:t>
            </a:r>
            <a:r>
              <a:rPr lang="en-US" sz="36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600" b="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events take place on a timeline</a:t>
            </a:r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Measurement Approaches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178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Types of Performance Profiles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Flat</a:t>
            </a:r>
            <a:r>
              <a:rPr lang="en-US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profiles</a:t>
            </a:r>
          </a:p>
          <a:p>
            <a:pPr lvl="1"/>
            <a:r>
              <a:rPr lang="en-US" dirty="0">
                <a:ea typeface="ＭＳ Ｐゴシック" charset="0"/>
              </a:rPr>
              <a:t>Metric (e.g., time) spent in an </a:t>
            </a:r>
            <a:r>
              <a:rPr lang="en-US" dirty="0" smtClean="0">
                <a:ea typeface="ＭＳ Ｐゴシック" charset="0"/>
              </a:rPr>
              <a:t>event</a:t>
            </a:r>
            <a:endParaRPr lang="en-US" dirty="0">
              <a:ea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Exclusive/inclusive, # of calls, child </a:t>
            </a:r>
            <a:r>
              <a:rPr lang="en-US" dirty="0" smtClean="0">
                <a:ea typeface="ＭＳ Ｐゴシック" charset="0"/>
              </a:rPr>
              <a:t>calls, …</a:t>
            </a:r>
            <a:endParaRPr lang="en-US" dirty="0">
              <a:ea typeface="ＭＳ Ｐゴシック" charset="0"/>
            </a:endParaRPr>
          </a:p>
          <a:p>
            <a:r>
              <a:rPr lang="en-US" i="1" dirty="0" err="1">
                <a:solidFill>
                  <a:srgbClr val="FF0900"/>
                </a:solidFill>
                <a:ea typeface="ＭＳ Ｐゴシック" charset="0"/>
                <a:cs typeface="ＭＳ Ｐゴシック" charset="0"/>
              </a:rPr>
              <a:t>Callpath</a:t>
            </a:r>
            <a:r>
              <a:rPr lang="en-US" dirty="0">
                <a:solidFill>
                  <a:srgbClr val="FF09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profiles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 smtClean="0">
                <a:ea typeface="ＭＳ Ｐゴシック" charset="0"/>
              </a:rPr>
              <a:t>Time </a:t>
            </a:r>
            <a:r>
              <a:rPr lang="en-US" dirty="0">
                <a:ea typeface="ＭＳ Ｐゴシック" charset="0"/>
              </a:rPr>
              <a:t>spent along a calling path (edges in </a:t>
            </a:r>
            <a:r>
              <a:rPr lang="en-US" dirty="0" err="1">
                <a:ea typeface="ＭＳ Ｐゴシック" charset="0"/>
              </a:rPr>
              <a:t>callgraph</a:t>
            </a:r>
            <a:r>
              <a:rPr lang="en-US" dirty="0">
                <a:ea typeface="ＭＳ Ｐゴシック" charset="0"/>
              </a:rPr>
              <a:t>)</a:t>
            </a:r>
          </a:p>
          <a:p>
            <a:pPr lvl="1"/>
            <a:r>
              <a:rPr lang="en-US" altLang="ja-JP" dirty="0" smtClean="0">
                <a:ea typeface="ＭＳ Ｐゴシック" charset="0"/>
              </a:rPr>
              <a:t>“</a:t>
            </a:r>
            <a:r>
              <a:rPr lang="en-US" altLang="ja-JP" i="1" dirty="0" smtClean="0">
                <a:ea typeface="ＭＳ Ｐゴシック" charset="0"/>
              </a:rPr>
              <a:t>main</a:t>
            </a:r>
            <a:r>
              <a:rPr lang="en-US" altLang="ja-JP" i="1" dirty="0">
                <a:ea typeface="ＭＳ Ｐゴシック" charset="0"/>
              </a:rPr>
              <a:t>=&gt; f1 =&gt; f2 =&gt; </a:t>
            </a:r>
            <a:r>
              <a:rPr lang="en-US" altLang="ja-JP" i="1" dirty="0" err="1" smtClean="0">
                <a:ea typeface="ＭＳ Ｐゴシック" charset="0"/>
              </a:rPr>
              <a:t>MPI_Send</a:t>
            </a:r>
            <a:r>
              <a:rPr lang="en-US" altLang="ja-JP" dirty="0" smtClean="0">
                <a:ea typeface="ＭＳ Ｐゴシック" charset="0"/>
              </a:rPr>
              <a:t>”</a:t>
            </a:r>
            <a:endParaRPr lang="en-US" altLang="ja-JP" dirty="0">
              <a:ea typeface="ＭＳ Ｐゴシック" charset="0"/>
            </a:endParaRPr>
          </a:p>
          <a:p>
            <a:pPr lvl="1"/>
            <a:r>
              <a:rPr lang="en-US" dirty="0" smtClean="0">
                <a:ea typeface="ＭＳ Ｐゴシック" charset="0"/>
                <a:cs typeface="Courier New"/>
              </a:rPr>
              <a:t>Set the </a:t>
            </a:r>
            <a:r>
              <a:rPr lang="en-US" b="1" dirty="0" smtClean="0">
                <a:solidFill>
                  <a:srgbClr val="FF0900"/>
                </a:solidFill>
                <a:ea typeface="ＭＳ Ｐゴシック" charset="0"/>
                <a:cs typeface="Courier New"/>
              </a:rPr>
              <a:t>TAU_CALLPATH_DEPTH</a:t>
            </a:r>
            <a:r>
              <a:rPr lang="en-US" dirty="0" smtClean="0">
                <a:solidFill>
                  <a:srgbClr val="FF0900"/>
                </a:solidFill>
                <a:ea typeface="ＭＳ Ｐゴシック" charset="0"/>
              </a:rPr>
              <a:t> </a:t>
            </a:r>
            <a:r>
              <a:rPr lang="en-US" dirty="0">
                <a:ea typeface="ＭＳ Ｐゴシック" charset="0"/>
              </a:rPr>
              <a:t>environment variable</a:t>
            </a:r>
          </a:p>
          <a:p>
            <a:r>
              <a:rPr lang="en-US" i="1" dirty="0">
                <a:solidFill>
                  <a:srgbClr val="FF0900"/>
                </a:solidFill>
                <a:ea typeface="ＭＳ Ｐゴシック" charset="0"/>
                <a:cs typeface="ＭＳ Ｐゴシック" charset="0"/>
              </a:rPr>
              <a:t>Phase</a:t>
            </a:r>
            <a:r>
              <a:rPr lang="en-US" dirty="0">
                <a:solidFill>
                  <a:srgbClr val="FF09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profiles</a:t>
            </a:r>
          </a:p>
          <a:p>
            <a:pPr lvl="1"/>
            <a:r>
              <a:rPr lang="en-US" dirty="0">
                <a:ea typeface="ＭＳ Ｐゴシック" charset="0"/>
              </a:rPr>
              <a:t>Flat profiles under a phase (nested phases </a:t>
            </a:r>
            <a:r>
              <a:rPr lang="en-US" dirty="0" smtClean="0">
                <a:ea typeface="ＭＳ Ｐゴシック" charset="0"/>
              </a:rPr>
              <a:t>allowed</a:t>
            </a:r>
            <a:r>
              <a:rPr lang="en-US" dirty="0">
                <a:ea typeface="ＭＳ Ｐゴシック" charset="0"/>
              </a:rPr>
              <a:t>)</a:t>
            </a:r>
          </a:p>
          <a:p>
            <a:pPr lvl="1"/>
            <a:r>
              <a:rPr lang="en-US" dirty="0">
                <a:ea typeface="ＭＳ Ｐゴシック" charset="0"/>
              </a:rPr>
              <a:t>Default </a:t>
            </a:r>
            <a:r>
              <a:rPr lang="ja-JP" altLang="en-US" dirty="0">
                <a:ea typeface="ＭＳ Ｐゴシック" charset="0"/>
              </a:rPr>
              <a:t>“</a:t>
            </a:r>
            <a:r>
              <a:rPr lang="en-US" altLang="ja-JP" dirty="0">
                <a:ea typeface="ＭＳ Ｐゴシック" charset="0"/>
              </a:rPr>
              <a:t>main</a:t>
            </a:r>
            <a:r>
              <a:rPr lang="ja-JP" altLang="en-US" dirty="0">
                <a:ea typeface="ＭＳ Ｐゴシック" charset="0"/>
              </a:rPr>
              <a:t>”</a:t>
            </a:r>
            <a:r>
              <a:rPr lang="en-US" altLang="ja-JP" dirty="0">
                <a:ea typeface="ＭＳ Ｐゴシック" charset="0"/>
              </a:rPr>
              <a:t> phase</a:t>
            </a:r>
          </a:p>
          <a:p>
            <a:pPr lvl="1"/>
            <a:r>
              <a:rPr lang="en-US" dirty="0">
                <a:ea typeface="ＭＳ Ｐゴシック" charset="0"/>
              </a:rPr>
              <a:t>Supports static or dynamic (e.g</a:t>
            </a:r>
            <a:r>
              <a:rPr lang="en-US" dirty="0" smtClean="0">
                <a:ea typeface="ＭＳ Ｐゴシック" charset="0"/>
              </a:rPr>
              <a:t>. </a:t>
            </a:r>
            <a:r>
              <a:rPr lang="en-US" dirty="0">
                <a:ea typeface="ＭＳ Ｐゴシック" charset="0"/>
              </a:rPr>
              <a:t>per-iteration) </a:t>
            </a:r>
            <a:r>
              <a:rPr lang="en-US" dirty="0" smtClean="0">
                <a:ea typeface="ＭＳ Ｐゴシック" charset="0"/>
              </a:rPr>
              <a:t>phases</a:t>
            </a:r>
            <a:endParaRPr lang="en-US" dirty="0">
              <a:ea typeface="ＭＳ Ｐゴシック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06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much data do you want?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16</a:t>
            </a:fld>
            <a:endParaRPr lang="en-US"/>
          </a:p>
        </p:txBody>
      </p:sp>
      <p:sp>
        <p:nvSpPr>
          <p:cNvPr id="7" name="Left-Right Arrow 6"/>
          <p:cNvSpPr/>
          <p:nvPr/>
        </p:nvSpPr>
        <p:spPr>
          <a:xfrm>
            <a:off x="1360582" y="2855764"/>
            <a:ext cx="6355828" cy="106469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79877" y="1894888"/>
            <a:ext cx="11191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Limited</a:t>
            </a:r>
            <a:br>
              <a:rPr lang="en-US" sz="2400" dirty="0" smtClean="0"/>
            </a:br>
            <a:r>
              <a:rPr lang="en-US" sz="2400" dirty="0" smtClean="0"/>
              <a:t>Profile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1987719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30475" y="3964954"/>
            <a:ext cx="1024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Flat </a:t>
            </a:r>
            <a:br>
              <a:rPr lang="en-US" sz="2400" b="1" dirty="0" smtClean="0">
                <a:solidFill>
                  <a:schemeClr val="accent2"/>
                </a:solidFill>
              </a:rPr>
            </a:br>
            <a:r>
              <a:rPr lang="en-US" sz="2400" b="1" dirty="0" smtClean="0">
                <a:solidFill>
                  <a:schemeClr val="accent2"/>
                </a:solidFill>
              </a:rPr>
              <a:t>Profile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90800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72884" y="1897691"/>
            <a:ext cx="999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Loop</a:t>
            </a:r>
            <a:br>
              <a:rPr lang="en-US" sz="2400" dirty="0" smtClean="0"/>
            </a:br>
            <a:r>
              <a:rPr lang="en-US" sz="2400" dirty="0" smtClean="0"/>
              <a:t>Profile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3521538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12179" y="3964954"/>
            <a:ext cx="1024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Phase</a:t>
            </a:r>
            <a:br>
              <a:rPr lang="en-US" sz="2400" dirty="0" smtClean="0"/>
            </a:br>
            <a:r>
              <a:rPr lang="en-US" sz="2400" dirty="0" smtClean="0"/>
              <a:t>Profile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4475140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370031" y="1928955"/>
            <a:ext cx="1211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Callpath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Profile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4921154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490133" y="3964954"/>
            <a:ext cx="882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900"/>
                </a:solidFill>
              </a:rPr>
              <a:t>Trace</a:t>
            </a:r>
            <a:endParaRPr lang="en-US" sz="2400" b="1" dirty="0">
              <a:solidFill>
                <a:srgbClr val="FF09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79875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584599" y="5096169"/>
            <a:ext cx="3974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All levels support multiple metrics/counters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8197" y="3128428"/>
            <a:ext cx="1022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O(KB)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7716409" y="3128428"/>
            <a:ext cx="1010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O(TB)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596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Performance Data Measurement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17</a:t>
            </a:fld>
            <a:endParaRPr lang="en-US"/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494722" y="1097757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Direct via Probes</a:t>
            </a:r>
            <a:endParaRPr lang="en-US" b="1" dirty="0"/>
          </a:p>
        </p:txBody>
      </p:sp>
      <p:sp>
        <p:nvSpPr>
          <p:cNvPr id="8" name="Text Placeholder 10"/>
          <p:cNvSpPr txBox="1">
            <a:spLocks/>
          </p:cNvSpPr>
          <p:nvPr/>
        </p:nvSpPr>
        <p:spPr>
          <a:xfrm>
            <a:off x="4870449" y="1097757"/>
            <a:ext cx="3816350" cy="6397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Indirect via Sampling</a:t>
            </a:r>
            <a:endParaRPr lang="en-US" b="1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" y="4478012"/>
            <a:ext cx="4040188" cy="168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8630" lvl="0" indent="-457200" defTabSz="914400" fontAlgn="base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Exact measurement</a:t>
            </a:r>
          </a:p>
          <a:p>
            <a:pPr marL="468630" lvl="0" indent="-457200" defTabSz="914400" fontAlgn="base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Fine-grain control</a:t>
            </a:r>
          </a:p>
          <a:p>
            <a:pPr marL="468630" lvl="0" indent="-457200" defTabSz="914400" fontAlgn="base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Calls inserted into code</a:t>
            </a:r>
            <a:endParaRPr lang="en-US" sz="2400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870450" y="4478012"/>
            <a:ext cx="3816349" cy="168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No code modification</a:t>
            </a:r>
          </a:p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b="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Minimal effort</a:t>
            </a:r>
          </a:p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Relies on debug symbols (</a:t>
            </a:r>
            <a:r>
              <a:rPr lang="en-US" sz="24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-g</a:t>
            </a: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option)</a:t>
            </a:r>
            <a:endParaRPr lang="en-US" sz="2400" b="0" dirty="0" smtClean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3" name="Folded Corner 12"/>
          <p:cNvSpPr/>
          <p:nvPr/>
        </p:nvSpPr>
        <p:spPr>
          <a:xfrm>
            <a:off x="567608" y="1971480"/>
            <a:ext cx="3894417" cy="2272570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 dirty="0">
                <a:latin typeface="Courier New" charset="0"/>
              </a:rPr>
              <a:t>call </a:t>
            </a:r>
            <a:r>
              <a:rPr lang="en-US" b="1" dirty="0">
                <a:solidFill>
                  <a:schemeClr val="accent2"/>
                </a:solidFill>
                <a:latin typeface="Courier New" charset="0"/>
              </a:rPr>
              <a:t>TAU_START</a:t>
            </a:r>
            <a:r>
              <a:rPr lang="en-US" b="1" dirty="0" smtClean="0">
                <a:latin typeface="Courier New" charset="0"/>
              </a:rPr>
              <a:t>(‘</a:t>
            </a:r>
            <a:r>
              <a:rPr lang="en-US" altLang="ja-JP" b="1" dirty="0" smtClean="0">
                <a:latin typeface="Courier New" charset="0"/>
              </a:rPr>
              <a:t>potential</a:t>
            </a:r>
            <a:r>
              <a:rPr lang="en-US" b="1" dirty="0" smtClean="0">
                <a:latin typeface="Courier New" charset="0"/>
              </a:rPr>
              <a:t>’</a:t>
            </a:r>
            <a:r>
              <a:rPr lang="en-US" altLang="ja-JP" b="1" dirty="0" smtClean="0">
                <a:latin typeface="Courier New" charset="0"/>
              </a:rPr>
              <a:t>)</a:t>
            </a:r>
            <a:endParaRPr lang="en-US" altLang="ja-JP" b="1" dirty="0">
              <a:latin typeface="Courier New" charset="0"/>
            </a:endParaRP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 dirty="0">
                <a:solidFill>
                  <a:schemeClr val="accent3"/>
                </a:solidFill>
                <a:latin typeface="Courier New" charset="0"/>
              </a:rPr>
              <a:t>// code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 dirty="0">
                <a:latin typeface="Courier New" charset="0"/>
              </a:rPr>
              <a:t>call </a:t>
            </a:r>
            <a:r>
              <a:rPr lang="en-US" b="1" dirty="0">
                <a:solidFill>
                  <a:srgbClr val="FF0900"/>
                </a:solidFill>
                <a:latin typeface="Courier New" charset="0"/>
              </a:rPr>
              <a:t>TAU_STOP</a:t>
            </a:r>
            <a:r>
              <a:rPr lang="en-US" b="1" dirty="0">
                <a:latin typeface="Courier New" charset="0"/>
              </a:rPr>
              <a:t>(</a:t>
            </a:r>
            <a:r>
              <a:rPr lang="en-US" b="1" dirty="0" smtClean="0">
                <a:latin typeface="Courier New" charset="0"/>
              </a:rPr>
              <a:t>‘</a:t>
            </a:r>
            <a:r>
              <a:rPr lang="en-US" altLang="ja-JP" b="1" dirty="0" smtClean="0">
                <a:latin typeface="Courier New" charset="0"/>
              </a:rPr>
              <a:t>potential</a:t>
            </a:r>
            <a:r>
              <a:rPr lang="en-US" b="1" dirty="0">
                <a:latin typeface="Courier New" charset="0"/>
              </a:rPr>
              <a:t>’</a:t>
            </a:r>
            <a:r>
              <a:rPr lang="en-US" altLang="ja-JP" b="1" dirty="0" smtClean="0">
                <a:latin typeface="Courier New" charset="0"/>
              </a:rPr>
              <a:t>)</a:t>
            </a:r>
            <a:endParaRPr lang="en-US" dirty="0"/>
          </a:p>
        </p:txBody>
      </p:sp>
      <p:pic>
        <p:nvPicPr>
          <p:cNvPr id="17" name="Picture 16" descr="Signal_Sampl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719" y="1971481"/>
            <a:ext cx="3503810" cy="2272570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5264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228197" y="1031799"/>
            <a:ext cx="8681405" cy="5304117"/>
          </a:xfrm>
        </p:spPr>
        <p:txBody>
          <a:bodyPr>
            <a:noAutofit/>
          </a:bodyPr>
          <a:lstStyle/>
          <a:p>
            <a:pPr marL="0" indent="-274320" eaLnBrk="1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Use </a:t>
            </a:r>
            <a:r>
              <a:rPr lang="en-US" sz="2000" dirty="0" err="1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TAU’s</a:t>
            </a:r>
            <a:r>
              <a:rPr lang="en-US" sz="20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compiler wrappers</a:t>
            </a:r>
          </a:p>
          <a:p>
            <a:pPr marL="274320" lvl="1" indent="274320" eaLnBrk="1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latin typeface="Arial" pitchFamily="-1" charset="0"/>
              </a:rPr>
              <a:t>Replace </a:t>
            </a:r>
            <a:r>
              <a:rPr lang="en-US" sz="1600" dirty="0">
                <a:latin typeface="Courier"/>
                <a:cs typeface="Courier"/>
              </a:rPr>
              <a:t>CXX</a:t>
            </a:r>
            <a:r>
              <a:rPr lang="en-US" sz="1600" dirty="0">
                <a:latin typeface="Courier New" pitchFamily="-1" charset="0"/>
              </a:rPr>
              <a:t> </a:t>
            </a:r>
            <a:r>
              <a:rPr lang="en-US" sz="1800" dirty="0">
                <a:latin typeface="Arial" pitchFamily="-1" charset="0"/>
              </a:rPr>
              <a:t>with </a:t>
            </a:r>
            <a:r>
              <a:rPr lang="en-US" sz="1600" dirty="0" err="1" smtClean="0">
                <a:latin typeface="Courier"/>
                <a:cs typeface="Courier"/>
              </a:rPr>
              <a:t>tau_cxx.sh</a:t>
            </a:r>
            <a:r>
              <a:rPr lang="en-US" sz="1600" dirty="0" smtClean="0">
                <a:latin typeface="Courier New" pitchFamily="-1" charset="0"/>
              </a:rPr>
              <a:t>, etc.</a:t>
            </a:r>
            <a:endParaRPr lang="en-US" sz="1600" dirty="0" smtClean="0">
              <a:latin typeface="Arial" pitchFamily="-1" charset="0"/>
            </a:endParaRPr>
          </a:p>
          <a:p>
            <a:pPr marL="274320" lvl="1" indent="274320" eaLnBrk="1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latin typeface="Arial" pitchFamily="-1" charset="0"/>
              </a:rPr>
              <a:t>Automatically instruments </a:t>
            </a:r>
            <a:r>
              <a:rPr lang="en-US" sz="1800" dirty="0">
                <a:latin typeface="Arial" pitchFamily="-1" charset="0"/>
              </a:rPr>
              <a:t>source code, links with TAU</a:t>
            </a:r>
            <a:r>
              <a:rPr lang="en-US" sz="1800" dirty="0" smtClean="0">
                <a:latin typeface="Arial" pitchFamily="-1" charset="0"/>
              </a:rPr>
              <a:t> libraries</a:t>
            </a:r>
            <a:r>
              <a:rPr lang="en-US" sz="1800" dirty="0">
                <a:latin typeface="Arial" pitchFamily="-1" charset="0"/>
              </a:rPr>
              <a:t>.</a:t>
            </a:r>
            <a:endParaRPr lang="en-US" sz="1800" dirty="0" smtClean="0">
              <a:latin typeface="Arial" pitchFamily="-1" charset="0"/>
            </a:endParaRPr>
          </a:p>
          <a:p>
            <a:pPr marL="0" indent="-274320" eaLnBrk="1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Use </a:t>
            </a:r>
            <a:r>
              <a:rPr lang="en-US" sz="1800" dirty="0" err="1" smtClean="0">
                <a:latin typeface="Courier"/>
                <a:ea typeface="ＭＳ Ｐゴシック" pitchFamily="-1" charset="-128"/>
                <a:cs typeface="Courier"/>
              </a:rPr>
              <a:t>tau_cc.sh</a:t>
            </a:r>
            <a:r>
              <a:rPr lang="en-US" sz="18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20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for C, </a:t>
            </a:r>
            <a:r>
              <a:rPr lang="en-US" sz="1800" dirty="0" smtClean="0">
                <a:latin typeface="Courier"/>
                <a:ea typeface="ＭＳ Ｐゴシック" pitchFamily="-1" charset="-128"/>
                <a:cs typeface="Courier"/>
              </a:rPr>
              <a:t>tau_f90.sh</a:t>
            </a:r>
            <a:r>
              <a:rPr lang="en-US" sz="20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for Fortran, etc.</a:t>
            </a:r>
            <a:endParaRPr lang="en-US" sz="2000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Insert TAU API Calls Automatically</a:t>
            </a:r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57200" y="2871894"/>
            <a:ext cx="8229600" cy="3028841"/>
            <a:chOff x="457200" y="2871894"/>
            <a:chExt cx="8229600" cy="3028841"/>
          </a:xfrm>
        </p:grpSpPr>
        <p:grpSp>
          <p:nvGrpSpPr>
            <p:cNvPr id="2" name="Group 1"/>
            <p:cNvGrpSpPr/>
            <p:nvPr/>
          </p:nvGrpSpPr>
          <p:grpSpPr>
            <a:xfrm>
              <a:off x="457200" y="3395114"/>
              <a:ext cx="8229600" cy="2505621"/>
              <a:chOff x="685800" y="2971800"/>
              <a:chExt cx="8229600" cy="2505621"/>
            </a:xfrm>
          </p:grpSpPr>
          <p:sp>
            <p:nvSpPr>
              <p:cNvPr id="60420" name="AutoShape 4"/>
              <p:cNvSpPr>
                <a:spLocks noChangeArrowheads="1"/>
              </p:cNvSpPr>
              <p:nvPr/>
            </p:nvSpPr>
            <p:spPr bwMode="auto">
              <a:xfrm>
                <a:off x="685800" y="2971800"/>
                <a:ext cx="4038600" cy="2505621"/>
              </a:xfrm>
              <a:prstGeom prst="foldedCorner">
                <a:avLst>
                  <a:gd name="adj" fmla="val 12500"/>
                </a:avLst>
              </a:prstGeom>
              <a:solidFill>
                <a:srgbClr val="CCFFFF"/>
              </a:solidFill>
              <a:ln w="28575">
                <a:solidFill>
                  <a:schemeClr val="accent5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 smtClean="0">
                    <a:latin typeface="Courier New" pitchFamily="-1" charset="0"/>
                  </a:rPr>
                  <a:t>CXX </a:t>
                </a:r>
                <a:r>
                  <a:rPr lang="en-US" sz="1400" b="1" dirty="0">
                    <a:latin typeface="Courier New" pitchFamily="-1" charset="0"/>
                  </a:rPr>
                  <a:t>= </a:t>
                </a:r>
                <a:r>
                  <a:rPr lang="en-US" sz="1400" b="1" dirty="0" err="1">
                    <a:latin typeface="Courier New" pitchFamily="-1" charset="0"/>
                  </a:rPr>
                  <a:t>mpicxx</a:t>
                </a:r>
                <a:endParaRPr lang="en-US" sz="1400" b="1" dirty="0">
                  <a:latin typeface="Courier New" pitchFamily="-1" charset="0"/>
                </a:endParaRP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F90 = mpif90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CXXFLAGS =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LIBS = -lm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OBJS = f1.o f2.o f3.o … </a:t>
                </a:r>
                <a:r>
                  <a:rPr lang="en-US" sz="1400" b="1" dirty="0" err="1">
                    <a:latin typeface="Courier New" pitchFamily="-1" charset="0"/>
                  </a:rPr>
                  <a:t>fn.o</a:t>
                </a:r>
                <a:endParaRPr lang="en-US" sz="1400" b="1" dirty="0">
                  <a:latin typeface="Courier New" pitchFamily="-1" charset="0"/>
                </a:endParaRP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endParaRPr lang="en-US" sz="1400" b="1" dirty="0">
                  <a:latin typeface="Courier New" pitchFamily="-1" charset="0"/>
                </a:endParaRP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app: $(OBJS)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		$(CXX) $(LDFLAGS) $(OBJS) -o $@ </a:t>
                </a:r>
                <a:br>
                  <a:rPr lang="en-US" sz="1400" b="1" dirty="0">
                    <a:latin typeface="Courier New" pitchFamily="-1" charset="0"/>
                  </a:rPr>
                </a:br>
                <a:r>
                  <a:rPr lang="en-US" sz="1400" b="1" dirty="0">
                    <a:latin typeface="Courier New" pitchFamily="-1" charset="0"/>
                  </a:rPr>
                  <a:t>		$(LIBS)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.</a:t>
                </a:r>
                <a:r>
                  <a:rPr lang="en-US" sz="1400" b="1" dirty="0" err="1">
                    <a:latin typeface="Courier New" pitchFamily="-1" charset="0"/>
                  </a:rPr>
                  <a:t>cpp.o</a:t>
                </a:r>
                <a:r>
                  <a:rPr lang="en-US" sz="1400" b="1" dirty="0">
                    <a:latin typeface="Courier New" pitchFamily="-1" charset="0"/>
                  </a:rPr>
                  <a:t>: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		$(CXX) $(CXXFLAGS) -c $&lt;</a:t>
                </a:r>
              </a:p>
            </p:txBody>
          </p:sp>
          <p:sp>
            <p:nvSpPr>
              <p:cNvPr id="60421" name="AutoShape 5"/>
              <p:cNvSpPr>
                <a:spLocks noChangeArrowheads="1"/>
              </p:cNvSpPr>
              <p:nvPr/>
            </p:nvSpPr>
            <p:spPr bwMode="auto">
              <a:xfrm>
                <a:off x="4876800" y="2971800"/>
                <a:ext cx="4038600" cy="2505621"/>
              </a:xfrm>
              <a:prstGeom prst="foldedCorner">
                <a:avLst>
                  <a:gd name="adj" fmla="val 12500"/>
                </a:avLst>
              </a:prstGeom>
              <a:solidFill>
                <a:srgbClr val="CCFFFF"/>
              </a:solidFill>
              <a:ln w="28575">
                <a:solidFill>
                  <a:schemeClr val="accent5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 smtClean="0">
                    <a:latin typeface="Courier New" pitchFamily="-1" charset="0"/>
                  </a:rPr>
                  <a:t>CXX </a:t>
                </a:r>
                <a:r>
                  <a:rPr lang="en-US" sz="1400" b="1" dirty="0">
                    <a:latin typeface="Courier New" pitchFamily="-1" charset="0"/>
                  </a:rPr>
                  <a:t>= </a:t>
                </a:r>
                <a:r>
                  <a:rPr lang="en-US" sz="1400" b="1" dirty="0" err="1">
                    <a:solidFill>
                      <a:schemeClr val="accent2"/>
                    </a:solidFill>
                    <a:latin typeface="Courier New" pitchFamily="-1" charset="0"/>
                  </a:rPr>
                  <a:t>tau_cxx.sh</a:t>
                </a:r>
                <a:endParaRPr lang="en-US" sz="1400" b="1" dirty="0">
                  <a:solidFill>
                    <a:schemeClr val="accent2"/>
                  </a:solidFill>
                  <a:latin typeface="Courier New" pitchFamily="-1" charset="0"/>
                </a:endParaRP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F90 = </a:t>
                </a:r>
                <a:r>
                  <a:rPr lang="en-US" sz="1400" b="1" dirty="0">
                    <a:solidFill>
                      <a:srgbClr val="FF0900"/>
                    </a:solidFill>
                    <a:latin typeface="Courier New" pitchFamily="-1" charset="0"/>
                  </a:rPr>
                  <a:t>tau_f90.sh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CXXFLAGS =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LIBS = -lm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OBJS = f1.o f2.o f3.o … </a:t>
                </a:r>
                <a:r>
                  <a:rPr lang="en-US" sz="1400" b="1" dirty="0" err="1">
                    <a:latin typeface="Courier New" pitchFamily="-1" charset="0"/>
                  </a:rPr>
                  <a:t>fn.o</a:t>
                </a:r>
                <a:endParaRPr lang="en-US" sz="1400" b="1" dirty="0">
                  <a:latin typeface="Courier New" pitchFamily="-1" charset="0"/>
                </a:endParaRP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endParaRPr lang="en-US" sz="1400" b="1" dirty="0">
                  <a:latin typeface="Courier New" pitchFamily="-1" charset="0"/>
                </a:endParaRP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app: $(OBJS)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		$(CXX) $(LDFLAGS) $(OBJS) -o $@ 			$(LIBS)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.</a:t>
                </a:r>
                <a:r>
                  <a:rPr lang="en-US" sz="1400" b="1" dirty="0" err="1">
                    <a:latin typeface="Courier New" pitchFamily="-1" charset="0"/>
                  </a:rPr>
                  <a:t>cpp.o</a:t>
                </a:r>
                <a:r>
                  <a:rPr lang="en-US" sz="1400" b="1" dirty="0">
                    <a:latin typeface="Courier New" pitchFamily="-1" charset="0"/>
                  </a:rPr>
                  <a:t>: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		$(CXX) $(CXXFLAGS) -c $&lt;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57200" y="2871894"/>
              <a:ext cx="34720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/>
                <a:t>Makefile</a:t>
              </a:r>
              <a:r>
                <a:rPr lang="en-US" sz="2800" b="1" dirty="0" smtClean="0"/>
                <a:t> without TAU</a:t>
              </a:r>
              <a:endParaRPr lang="en-US" sz="28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48200" y="2871894"/>
              <a:ext cx="29618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/>
                <a:t>Makefile</a:t>
              </a:r>
              <a:r>
                <a:rPr lang="en-US" sz="2800" b="1" dirty="0" smtClean="0"/>
                <a:t> with TAU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72569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Performance Engineering Workflow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 descr="tau_ste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75075"/>
            <a:ext cx="8686800" cy="470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56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697" y="2782455"/>
            <a:ext cx="7482607" cy="350058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19" name="Picture 18" descr="Untitled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98" y="2782456"/>
            <a:ext cx="7482606" cy="3500581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ParaTools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822104570"/>
              </p:ext>
            </p:extLst>
          </p:nvPr>
        </p:nvGraphicFramePr>
        <p:xfrm>
          <a:off x="375228" y="923636"/>
          <a:ext cx="8393544" cy="1858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Oval Callout 12"/>
          <p:cNvSpPr/>
          <p:nvPr/>
        </p:nvSpPr>
        <p:spPr>
          <a:xfrm>
            <a:off x="1702797" y="3475257"/>
            <a:ext cx="1647297" cy="444738"/>
          </a:xfrm>
          <a:prstGeom prst="wedgeEllipseCallout">
            <a:avLst>
              <a:gd name="adj1" fmla="val -42009"/>
              <a:gd name="adj2" fmla="val 20250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Eugene, OR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1162097" y="4964636"/>
            <a:ext cx="1896110" cy="444738"/>
          </a:xfrm>
          <a:prstGeom prst="wedgeEllipseCallout">
            <a:avLst>
              <a:gd name="adj1" fmla="val 23872"/>
              <a:gd name="adj2" fmla="val -10861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Boulder, CO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3729941" y="5107941"/>
            <a:ext cx="2142967" cy="444738"/>
          </a:xfrm>
          <a:prstGeom prst="wedgeEllipseCallout">
            <a:avLst>
              <a:gd name="adj1" fmla="val -64334"/>
              <a:gd name="adj2" fmla="val -8861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Baltimore, MD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4501389" y="3919996"/>
            <a:ext cx="1901049" cy="444738"/>
          </a:xfrm>
          <a:prstGeom prst="wedgeEllipseCallout">
            <a:avLst>
              <a:gd name="adj1" fmla="val 76814"/>
              <a:gd name="adj2" fmla="val 4694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Paris, France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68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Instrument: Add Probes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3600" i="1" dirty="0">
                <a:solidFill>
                  <a:srgbClr val="FF0900"/>
                </a:solidFill>
              </a:rPr>
              <a:t>Source code</a:t>
            </a:r>
            <a:r>
              <a:rPr lang="en-US" sz="3600" dirty="0"/>
              <a:t> </a:t>
            </a:r>
            <a:r>
              <a:rPr lang="en-US" sz="3600" dirty="0" smtClean="0"/>
              <a:t>instrumentation</a:t>
            </a:r>
          </a:p>
          <a:p>
            <a:pPr marL="742950" lvl="2" indent="-342900">
              <a:spcAft>
                <a:spcPts val="4800"/>
              </a:spcAft>
            </a:pPr>
            <a:r>
              <a:rPr lang="en-US" sz="3200" dirty="0" smtClean="0"/>
              <a:t>PDT parsers, pre-processors</a:t>
            </a:r>
            <a:endParaRPr lang="en-US" sz="32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600" i="1" dirty="0" smtClean="0">
                <a:solidFill>
                  <a:srgbClr val="FF0900"/>
                </a:solidFill>
              </a:rPr>
              <a:t>Wrap</a:t>
            </a:r>
            <a:r>
              <a:rPr lang="en-US" sz="3600" dirty="0" smtClean="0">
                <a:solidFill>
                  <a:srgbClr val="FF0900"/>
                </a:solidFill>
              </a:rPr>
              <a:t> </a:t>
            </a:r>
            <a:r>
              <a:rPr lang="en-US" sz="3600" dirty="0" smtClean="0"/>
              <a:t>external libraries</a:t>
            </a:r>
          </a:p>
          <a:p>
            <a:pPr marL="742950" lvl="2" indent="-342900">
              <a:spcAft>
                <a:spcPts val="4800"/>
              </a:spcAft>
            </a:pPr>
            <a:r>
              <a:rPr lang="en-US" sz="3200" dirty="0" smtClean="0"/>
              <a:t>I</a:t>
            </a:r>
            <a:r>
              <a:rPr lang="en-US" sz="3200" dirty="0"/>
              <a:t>/O, MPI, Memory, CUDA, </a:t>
            </a:r>
            <a:r>
              <a:rPr lang="en-US" sz="3200" dirty="0" err="1"/>
              <a:t>OpenCL</a:t>
            </a:r>
            <a:r>
              <a:rPr lang="en-US" sz="3200" dirty="0"/>
              <a:t>, </a:t>
            </a:r>
            <a:r>
              <a:rPr lang="en-US" sz="3200" dirty="0" err="1" smtClean="0"/>
              <a:t>pthread</a:t>
            </a:r>
            <a:endParaRPr lang="en-US" sz="32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600" i="1" dirty="0" smtClean="0">
                <a:solidFill>
                  <a:srgbClr val="FF0900"/>
                </a:solidFill>
              </a:rPr>
              <a:t>Rewrite</a:t>
            </a:r>
            <a:r>
              <a:rPr lang="en-US" sz="3600" dirty="0" smtClean="0">
                <a:solidFill>
                  <a:srgbClr val="FF0900"/>
                </a:solidFill>
              </a:rPr>
              <a:t> </a:t>
            </a:r>
            <a:r>
              <a:rPr lang="en-US" sz="3600" dirty="0"/>
              <a:t>the binary </a:t>
            </a:r>
            <a:r>
              <a:rPr lang="en-US" sz="3600" dirty="0" smtClean="0"/>
              <a:t>executable</a:t>
            </a:r>
          </a:p>
          <a:p>
            <a:pPr marL="742950" lvl="2" indent="-342900">
              <a:spcAft>
                <a:spcPts val="4800"/>
              </a:spcAft>
            </a:pPr>
            <a:r>
              <a:rPr lang="en-US" sz="3200" dirty="0" err="1" smtClean="0"/>
              <a:t>Dyninst</a:t>
            </a:r>
            <a:r>
              <a:rPr lang="en-US" sz="3200" dirty="0" smtClean="0"/>
              <a:t>, MAQAO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3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Measure: Gather Data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/>
              <a:t>Direct </a:t>
            </a:r>
            <a:r>
              <a:rPr lang="en-US" sz="3600" dirty="0" smtClean="0"/>
              <a:t>measurement via </a:t>
            </a:r>
            <a:r>
              <a:rPr lang="en-US" sz="3600" i="1" dirty="0" smtClean="0">
                <a:solidFill>
                  <a:srgbClr val="FF0900"/>
                </a:solidFill>
              </a:rPr>
              <a:t>probes</a:t>
            </a:r>
          </a:p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 smtClean="0"/>
              <a:t>Indirect measurement via </a:t>
            </a:r>
            <a:r>
              <a:rPr lang="en-US" sz="3600" i="1" dirty="0" smtClean="0">
                <a:solidFill>
                  <a:srgbClr val="FF0900"/>
                </a:solidFill>
              </a:rPr>
              <a:t>sampling</a:t>
            </a:r>
          </a:p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 smtClean="0"/>
              <a:t>Throttling </a:t>
            </a:r>
            <a:r>
              <a:rPr lang="en-US" sz="3600" dirty="0"/>
              <a:t>and runtime </a:t>
            </a:r>
            <a:r>
              <a:rPr lang="en-US" sz="3600" dirty="0" smtClean="0"/>
              <a:t>control</a:t>
            </a:r>
            <a:endParaRPr lang="en-US" sz="3600" dirty="0"/>
          </a:p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/>
              <a:t>Interface with external packages </a:t>
            </a:r>
            <a:r>
              <a:rPr lang="en-US" sz="3600" dirty="0" smtClean="0"/>
              <a:t>(PAPI)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22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Analyze: Synthesize Knowledge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 smtClean="0"/>
              <a:t>Data </a:t>
            </a:r>
            <a:r>
              <a:rPr lang="en-US" sz="3600" i="1" dirty="0" smtClean="0">
                <a:solidFill>
                  <a:srgbClr val="FF0900"/>
                </a:solidFill>
              </a:rPr>
              <a:t>visualization</a:t>
            </a:r>
            <a:endParaRPr lang="en-US" sz="3600" i="1" dirty="0">
              <a:solidFill>
                <a:srgbClr val="FF0900"/>
              </a:solidFill>
            </a:endParaRPr>
          </a:p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 smtClean="0"/>
              <a:t>Data </a:t>
            </a:r>
            <a:r>
              <a:rPr lang="en-US" sz="3600" i="1" dirty="0" smtClean="0">
                <a:solidFill>
                  <a:srgbClr val="FF0900"/>
                </a:solidFill>
              </a:rPr>
              <a:t>mining</a:t>
            </a:r>
            <a:endParaRPr lang="en-US" sz="3600" i="1" dirty="0">
              <a:solidFill>
                <a:srgbClr val="FF0900"/>
              </a:solidFill>
            </a:endParaRPr>
          </a:p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 smtClean="0"/>
              <a:t>Statistical analysis</a:t>
            </a:r>
            <a:endParaRPr lang="en-US" sz="3600" dirty="0"/>
          </a:p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 smtClean="0"/>
              <a:t>Import/export performance data</a:t>
            </a:r>
            <a:endParaRPr lang="en-US" sz="3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2" descr="X11ScreenSnapz02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" r="22414" b="13323"/>
          <a:stretch/>
        </p:blipFill>
        <p:spPr bwMode="auto">
          <a:xfrm>
            <a:off x="4516742" y="1899224"/>
            <a:ext cx="4271838" cy="276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420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Each configuration of TAU corresponds to a unique stub </a:t>
            </a:r>
            <a:r>
              <a:rPr lang="en-US" sz="2000" dirty="0" err="1" smtClean="0">
                <a:ea typeface="ＭＳ Ｐゴシック" charset="0"/>
                <a:cs typeface="ＭＳ Ｐゴシック" charset="0"/>
              </a:rPr>
              <a:t>makefile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 (</a:t>
            </a:r>
            <a:r>
              <a:rPr lang="en-US" sz="2000" i="1" dirty="0" smtClean="0">
                <a:solidFill>
                  <a:srgbClr val="FF0900"/>
                </a:solidFill>
                <a:latin typeface="Courier"/>
                <a:ea typeface="ＭＳ Ｐゴシック" charset="0"/>
                <a:cs typeface="Courier"/>
              </a:rPr>
              <a:t>TAU_MAKEFILE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) in the TAU installation directory</a:t>
            </a:r>
            <a:br>
              <a:rPr lang="en-US" sz="2000" dirty="0" smtClean="0">
                <a:ea typeface="ＭＳ Ｐゴシック" charset="0"/>
                <a:cs typeface="ＭＳ Ｐゴシック" charset="0"/>
              </a:rPr>
            </a:br>
            <a:endParaRPr lang="en-US" sz="2000" dirty="0" smtClean="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en-US" sz="2000" dirty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% </a:t>
            </a:r>
            <a:r>
              <a:rPr lang="en-US" sz="2000" dirty="0" err="1" smtClean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ls</a:t>
            </a:r>
            <a:r>
              <a:rPr lang="en-US" sz="2000" dirty="0" smtClean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/soft/</a:t>
            </a:r>
            <a:r>
              <a:rPr lang="en-US" sz="2000" dirty="0" err="1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perftools</a:t>
            </a:r>
            <a:r>
              <a:rPr lang="en-US" sz="2000" dirty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/tau/</a:t>
            </a:r>
            <a:r>
              <a:rPr lang="en-US" sz="2000" dirty="0" err="1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tau_latest</a:t>
            </a:r>
            <a:r>
              <a:rPr lang="en-US" sz="2000" dirty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/</a:t>
            </a:r>
            <a:r>
              <a:rPr lang="en-US" sz="2000" dirty="0" err="1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bgq</a:t>
            </a:r>
            <a:r>
              <a:rPr lang="en-US" sz="2000" dirty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/</a:t>
            </a:r>
            <a:r>
              <a:rPr lang="en-US" sz="2000" dirty="0" smtClean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lib/</a:t>
            </a:r>
            <a:r>
              <a:rPr lang="en-US" sz="2000" dirty="0" err="1" smtClean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Makefile</a:t>
            </a:r>
            <a:r>
              <a:rPr lang="en-US" sz="2000" dirty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.*</a:t>
            </a:r>
          </a:p>
          <a:p>
            <a:pPr marL="0" indent="0">
              <a:buFont typeface="Times" charset="0"/>
              <a:buNone/>
              <a:defRPr/>
            </a:pPr>
            <a:r>
              <a:rPr lang="en-US" sz="2000" dirty="0" err="1">
                <a:latin typeface="Courier"/>
                <a:cs typeface="Courier"/>
              </a:rPr>
              <a:t>Makefile.tau-bgqtimers-mpi-pdt-openmp-opari</a:t>
            </a:r>
            <a:endParaRPr lang="en-US" sz="2000" dirty="0">
              <a:latin typeface="Courier"/>
              <a:cs typeface="Courier"/>
            </a:endParaRPr>
          </a:p>
          <a:p>
            <a:pPr marL="0" indent="0">
              <a:buFont typeface="Times" charset="0"/>
              <a:buNone/>
              <a:defRPr/>
            </a:pPr>
            <a:r>
              <a:rPr lang="en-US" sz="2000" dirty="0" err="1">
                <a:latin typeface="Courier"/>
                <a:cs typeface="Courier"/>
              </a:rPr>
              <a:t>Makefile.tau-bgqtimers-mpi-pthread-pdt</a:t>
            </a:r>
            <a:endParaRPr lang="en-US" sz="2000" dirty="0">
              <a:latin typeface="Courier"/>
              <a:cs typeface="Courier"/>
            </a:endParaRPr>
          </a:p>
          <a:p>
            <a:pPr marL="0" indent="0">
              <a:buFont typeface="Times" charset="0"/>
              <a:buNone/>
              <a:defRPr/>
            </a:pPr>
            <a:r>
              <a:rPr lang="en-US" sz="2000" dirty="0" err="1">
                <a:solidFill>
                  <a:schemeClr val="accent2"/>
                </a:solidFill>
                <a:latin typeface="Courier"/>
                <a:cs typeface="Courier"/>
              </a:rPr>
              <a:t>Makefile.tau-bgqtimers-papi-mpi-pdt</a:t>
            </a:r>
            <a:endParaRPr lang="en-US" sz="2000" dirty="0">
              <a:solidFill>
                <a:schemeClr val="accent2"/>
              </a:solidFill>
              <a:latin typeface="Courier"/>
              <a:cs typeface="Courier"/>
            </a:endParaRPr>
          </a:p>
          <a:p>
            <a:pPr marL="0" indent="0">
              <a:buFont typeface="Times" charset="0"/>
              <a:buNone/>
              <a:defRPr/>
            </a:pPr>
            <a:r>
              <a:rPr lang="en-US" sz="2000" dirty="0" err="1">
                <a:latin typeface="Courier"/>
                <a:cs typeface="Courier"/>
              </a:rPr>
              <a:t>Makefile.tau-bgqtimers-papi-mpi-pdt-openmp-opari</a:t>
            </a:r>
            <a:endParaRPr lang="en-US" sz="2000" dirty="0">
              <a:latin typeface="Courier"/>
              <a:cs typeface="Courier"/>
            </a:endParaRPr>
          </a:p>
          <a:p>
            <a:pPr marL="0" indent="0">
              <a:buFont typeface="Times" charset="0"/>
              <a:buNone/>
              <a:defRPr/>
            </a:pPr>
            <a:r>
              <a:rPr lang="en-US" sz="2000" dirty="0" err="1">
                <a:latin typeface="Courier"/>
                <a:cs typeface="Courier"/>
              </a:rPr>
              <a:t>Makefile.tau-bgqtimers-papi-mpi-pthread-pdt</a:t>
            </a:r>
            <a:endParaRPr lang="en-US" sz="2000" dirty="0">
              <a:latin typeface="Courier"/>
              <a:cs typeface="Courier"/>
            </a:endParaRPr>
          </a:p>
          <a:p>
            <a:pPr marL="0" indent="0">
              <a:buFont typeface="Times" charset="0"/>
              <a:buNone/>
              <a:defRPr/>
            </a:pPr>
            <a:r>
              <a:rPr lang="en-US" sz="2000" dirty="0" err="1">
                <a:latin typeface="Courier"/>
                <a:cs typeface="Courier"/>
              </a:rPr>
              <a:t>Makefile.tau-bgqtimers-pdt</a:t>
            </a:r>
            <a:endParaRPr lang="en-US" sz="2000" dirty="0">
              <a:latin typeface="Courier"/>
              <a:cs typeface="Courier"/>
            </a:endParaRPr>
          </a:p>
          <a:p>
            <a:pPr marL="0" indent="0">
              <a:buFont typeface="Times" charset="0"/>
              <a:buNone/>
              <a:defRPr/>
            </a:pPr>
            <a:r>
              <a:rPr lang="en-US" sz="2000" dirty="0" err="1">
                <a:latin typeface="Courier"/>
                <a:cs typeface="Courier"/>
              </a:rPr>
              <a:t>Makefile.tau-papi-mpi-pdt-openmp-opari</a:t>
            </a:r>
            <a:endParaRPr lang="en-US" sz="2000" dirty="0">
              <a:latin typeface="Courier"/>
              <a:cs typeface="Courier"/>
            </a:endParaRPr>
          </a:p>
          <a:p>
            <a:pPr marL="0" indent="0">
              <a:buFont typeface="Times" charset="0"/>
              <a:buNone/>
              <a:defRPr/>
            </a:pPr>
            <a:r>
              <a:rPr lang="en-US" sz="2000" dirty="0" err="1">
                <a:latin typeface="Courier"/>
                <a:cs typeface="Courier"/>
              </a:rPr>
              <a:t>Makefile.tau-papi-mpi-pdt-openmp-opari-scorep</a:t>
            </a:r>
            <a:endParaRPr lang="en-US" sz="2000" dirty="0">
              <a:latin typeface="Courier"/>
              <a:cs typeface="Courier"/>
            </a:endParaRPr>
          </a:p>
          <a:p>
            <a:pPr marL="0" indent="0">
              <a:buFont typeface="Times" charset="0"/>
              <a:buNone/>
              <a:defRPr/>
            </a:pPr>
            <a:r>
              <a:rPr lang="en-US" sz="2000" dirty="0" err="1">
                <a:latin typeface="Courier"/>
                <a:cs typeface="Courier"/>
              </a:rPr>
              <a:t>Makefile.tau-papi-mpi-pdt-</a:t>
            </a:r>
            <a:r>
              <a:rPr lang="en-US" sz="2000" dirty="0" err="1" smtClean="0">
                <a:latin typeface="Courier"/>
                <a:cs typeface="Courier"/>
              </a:rPr>
              <a:t>scorep</a:t>
            </a:r>
            <a:endParaRPr lang="en-US" sz="2000" dirty="0">
              <a:latin typeface="Courier"/>
              <a:cs typeface="Courier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TAU: A Brief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986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97" y="971793"/>
            <a:ext cx="8681405" cy="5304117"/>
          </a:xfrm>
        </p:spPr>
        <p:txBody>
          <a:bodyPr>
            <a:noAutofit/>
          </a:bodyPr>
          <a:lstStyle/>
          <a:p>
            <a:pPr marL="400050">
              <a:lnSpc>
                <a:spcPct val="90000"/>
              </a:lnSpc>
              <a:buFont typeface="+mj-lt"/>
              <a:buAutoNum type="arabicPeriod"/>
            </a:pPr>
            <a:r>
              <a:rPr lang="en-US" sz="2000" dirty="0" smtClean="0">
                <a:ea typeface="ＭＳ Ｐゴシック" charset="0"/>
              </a:rPr>
              <a:t>Choose </a:t>
            </a:r>
            <a:r>
              <a:rPr lang="en-US" sz="2000" dirty="0">
                <a:ea typeface="ＭＳ Ｐゴシック" charset="0"/>
              </a:rPr>
              <a:t>an </a:t>
            </a:r>
            <a:r>
              <a:rPr lang="en-US" sz="2000" dirty="0" smtClean="0">
                <a:ea typeface="ＭＳ Ｐゴシック" charset="0"/>
              </a:rPr>
              <a:t>appropriate </a:t>
            </a:r>
            <a:r>
              <a:rPr lang="en-US" sz="2000" dirty="0" smtClean="0">
                <a:latin typeface="Courier"/>
                <a:ea typeface="ＭＳ Ｐゴシック" charset="0"/>
                <a:cs typeface="Courier"/>
              </a:rPr>
              <a:t>TAU_MAKEFILE</a:t>
            </a:r>
            <a:r>
              <a:rPr lang="en-US" sz="2000" dirty="0" smtClean="0">
                <a:ea typeface="ＭＳ Ｐゴシック" charset="0"/>
              </a:rPr>
              <a:t>:</a:t>
            </a:r>
          </a:p>
          <a:p>
            <a:pPr marL="857250" lvl="2" indent="0">
              <a:lnSpc>
                <a:spcPct val="90000"/>
              </a:lnSpc>
              <a:buNone/>
            </a:pP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% </a:t>
            </a:r>
            <a:r>
              <a:rPr lang="en-US" sz="1800" dirty="0" smtClean="0">
                <a:solidFill>
                  <a:srgbClr val="FF0900"/>
                </a:solidFill>
                <a:latin typeface="Courier"/>
                <a:ea typeface="ＭＳ Ｐゴシック" charset="0"/>
                <a:cs typeface="Courier"/>
              </a:rPr>
              <a:t>soft add +tau-latest</a:t>
            </a:r>
            <a:endParaRPr lang="en-US" sz="1800" dirty="0" smtClean="0">
              <a:latin typeface="Courier"/>
              <a:ea typeface="ＭＳ Ｐゴシック" charset="0"/>
              <a:cs typeface="Courier"/>
            </a:endParaRPr>
          </a:p>
          <a:p>
            <a:pPr marL="857250" lvl="2" indent="0">
              <a:lnSpc>
                <a:spcPct val="90000"/>
              </a:lnSpc>
              <a:buNone/>
            </a:pPr>
            <a:r>
              <a:rPr lang="en-US" sz="1800" dirty="0" smtClean="0">
                <a:solidFill>
                  <a:srgbClr val="000000"/>
                </a:solidFill>
                <a:latin typeface="Courier"/>
                <a:ea typeface="ＭＳ Ｐゴシック" charset="0"/>
                <a:cs typeface="Courier"/>
              </a:rPr>
              <a:t>% </a:t>
            </a:r>
            <a:r>
              <a:rPr lang="en-US" sz="1800" dirty="0" smtClean="0">
                <a:solidFill>
                  <a:srgbClr val="FF0900"/>
                </a:solidFill>
                <a:latin typeface="Courier"/>
                <a:ea typeface="ＭＳ Ｐゴシック" charset="0"/>
                <a:cs typeface="Courier"/>
              </a:rPr>
              <a:t>export </a:t>
            </a:r>
            <a:r>
              <a:rPr lang="en-US" sz="1800" dirty="0">
                <a:solidFill>
                  <a:srgbClr val="FF0900"/>
                </a:solidFill>
                <a:latin typeface="Courier"/>
                <a:ea typeface="ＭＳ Ｐゴシック" charset="0"/>
                <a:cs typeface="Courier"/>
              </a:rPr>
              <a:t>TAU_MAKEFILE</a:t>
            </a: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=/</a:t>
            </a:r>
            <a:r>
              <a:rPr lang="en-US" sz="1800" dirty="0">
                <a:latin typeface="Courier"/>
                <a:ea typeface="ＭＳ Ｐゴシック" charset="0"/>
                <a:cs typeface="Courier"/>
              </a:rPr>
              <a:t>soft/</a:t>
            </a:r>
            <a:r>
              <a:rPr lang="en-US" sz="1800" dirty="0" err="1">
                <a:latin typeface="Courier"/>
                <a:ea typeface="ＭＳ Ｐゴシック" charset="0"/>
                <a:cs typeface="Courier"/>
              </a:rPr>
              <a:t>perftools</a:t>
            </a:r>
            <a:r>
              <a:rPr lang="en-US" sz="1800" dirty="0">
                <a:latin typeface="Courier"/>
                <a:ea typeface="ＭＳ Ｐゴシック" charset="0"/>
                <a:cs typeface="Courier"/>
              </a:rPr>
              <a:t>/tau/</a:t>
            </a:r>
            <a:r>
              <a:rPr lang="en-US" sz="1800" dirty="0" err="1">
                <a:latin typeface="Courier"/>
                <a:ea typeface="ＭＳ Ｐゴシック" charset="0"/>
                <a:cs typeface="Courier"/>
              </a:rPr>
              <a:t>tau_latest</a:t>
            </a: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/</a:t>
            </a:r>
            <a:br>
              <a:rPr lang="en-US" sz="1800" dirty="0" smtClean="0">
                <a:latin typeface="Courier"/>
                <a:ea typeface="ＭＳ Ｐゴシック" charset="0"/>
                <a:cs typeface="Courier"/>
              </a:rPr>
            </a:b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			</a:t>
            </a:r>
            <a:r>
              <a:rPr lang="en-US" sz="1800" dirty="0" err="1" smtClean="0">
                <a:latin typeface="Courier"/>
                <a:ea typeface="ＭＳ Ｐゴシック" charset="0"/>
                <a:cs typeface="Courier"/>
              </a:rPr>
              <a:t>bgq</a:t>
            </a:r>
            <a:r>
              <a:rPr lang="en-US" sz="1800" dirty="0">
                <a:latin typeface="Courier"/>
                <a:ea typeface="ＭＳ Ｐゴシック" charset="0"/>
                <a:cs typeface="Courier"/>
              </a:rPr>
              <a:t>/lib</a:t>
            </a: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/</a:t>
            </a:r>
            <a:r>
              <a:rPr lang="en-US" sz="1800" dirty="0" err="1" smtClean="0">
                <a:solidFill>
                  <a:srgbClr val="3366FF"/>
                </a:solidFill>
                <a:latin typeface="Courier"/>
                <a:ea typeface="ＭＳ Ｐゴシック" charset="0"/>
                <a:cs typeface="Courier"/>
              </a:rPr>
              <a:t>Makefile.tau</a:t>
            </a:r>
            <a:r>
              <a:rPr lang="en-US" sz="1800" dirty="0" err="1">
                <a:solidFill>
                  <a:srgbClr val="3366FF"/>
                </a:solidFill>
                <a:latin typeface="Courier"/>
                <a:ea typeface="ＭＳ Ｐゴシック" charset="0"/>
                <a:cs typeface="Courier"/>
              </a:rPr>
              <a:t>-</a:t>
            </a:r>
            <a:r>
              <a:rPr lang="en-US" sz="1800" dirty="0" err="1" smtClean="0">
                <a:solidFill>
                  <a:srgbClr val="3366FF"/>
                </a:solidFill>
                <a:latin typeface="Courier"/>
                <a:ea typeface="ＭＳ Ｐゴシック" charset="0"/>
                <a:cs typeface="Courier"/>
              </a:rPr>
              <a:t>bgqtimers</a:t>
            </a:r>
            <a:r>
              <a:rPr lang="en-US" sz="1800" dirty="0" err="1">
                <a:solidFill>
                  <a:srgbClr val="3366FF"/>
                </a:solidFill>
                <a:latin typeface="Courier"/>
                <a:ea typeface="ＭＳ Ｐゴシック" charset="0"/>
                <a:cs typeface="Courier"/>
              </a:rPr>
              <a:t>-mpi-</a:t>
            </a:r>
            <a:r>
              <a:rPr lang="en-US" sz="1800" dirty="0" err="1" smtClean="0">
                <a:solidFill>
                  <a:srgbClr val="3366FF"/>
                </a:solidFill>
                <a:latin typeface="Courier"/>
                <a:ea typeface="ＭＳ Ｐゴシック" charset="0"/>
                <a:cs typeface="Courier"/>
              </a:rPr>
              <a:t>pdt</a:t>
            </a:r>
            <a:endParaRPr lang="en-US" sz="1800" dirty="0" smtClean="0">
              <a:solidFill>
                <a:srgbClr val="3366FF"/>
              </a:solidFill>
              <a:latin typeface="Courier"/>
              <a:ea typeface="ＭＳ Ｐゴシック" charset="0"/>
              <a:cs typeface="Courier"/>
            </a:endParaRPr>
          </a:p>
          <a:p>
            <a:pPr marL="857250" lvl="2" indent="0">
              <a:lnSpc>
                <a:spcPct val="90000"/>
              </a:lnSpc>
              <a:buNone/>
            </a:pP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% export </a:t>
            </a:r>
            <a:r>
              <a:rPr lang="en-US" sz="1800" dirty="0">
                <a:latin typeface="Courier"/>
                <a:ea typeface="ＭＳ Ｐゴシック" charset="0"/>
                <a:cs typeface="Courier"/>
              </a:rPr>
              <a:t>TAU_OPTIONS</a:t>
            </a: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='</a:t>
            </a:r>
            <a:r>
              <a:rPr lang="en-US" altLang="ja-JP" sz="1800" dirty="0" smtClean="0">
                <a:latin typeface="Courier"/>
                <a:ea typeface="ＭＳ Ｐゴシック" charset="0"/>
                <a:cs typeface="Courier"/>
              </a:rPr>
              <a:t>-</a:t>
            </a:r>
            <a:r>
              <a:rPr lang="en-US" altLang="ja-JP" sz="1800" dirty="0" err="1">
                <a:latin typeface="Courier"/>
                <a:ea typeface="ＭＳ Ｐゴシック" charset="0"/>
                <a:cs typeface="Courier"/>
              </a:rPr>
              <a:t>optVerbose</a:t>
            </a:r>
            <a:r>
              <a:rPr lang="en-US" altLang="ja-JP" sz="1800" dirty="0">
                <a:latin typeface="Courier"/>
                <a:ea typeface="ＭＳ Ｐゴシック" charset="0"/>
                <a:cs typeface="Courier"/>
              </a:rPr>
              <a:t> </a:t>
            </a:r>
            <a:r>
              <a:rPr lang="en-US" altLang="ja-JP" sz="1800" dirty="0" smtClean="0">
                <a:latin typeface="Courier"/>
                <a:ea typeface="ＭＳ Ｐゴシック" charset="0"/>
                <a:cs typeface="Courier"/>
              </a:rPr>
              <a:t>…' </a:t>
            </a:r>
            <a:br>
              <a:rPr lang="en-US" altLang="ja-JP" sz="1800" dirty="0" smtClean="0">
                <a:latin typeface="Courier"/>
                <a:ea typeface="ＭＳ Ｐゴシック" charset="0"/>
                <a:cs typeface="Courier"/>
              </a:rPr>
            </a:br>
            <a:r>
              <a:rPr lang="en-US" altLang="ja-JP" sz="1800" dirty="0" smtClean="0">
                <a:ea typeface="ＭＳ Ｐゴシック" charset="0"/>
                <a:cs typeface="Courier"/>
              </a:rPr>
              <a:t>		# (</a:t>
            </a:r>
            <a:r>
              <a:rPr lang="en-US" altLang="ja-JP" sz="1800" dirty="0">
                <a:ea typeface="ＭＳ Ｐゴシック" charset="0"/>
                <a:cs typeface="Courier"/>
              </a:rPr>
              <a:t>see </a:t>
            </a:r>
            <a:r>
              <a:rPr lang="en-US" altLang="ja-JP" sz="1800" dirty="0" err="1">
                <a:ea typeface="ＭＳ Ｐゴシック" charset="0"/>
                <a:cs typeface="Courier"/>
              </a:rPr>
              <a:t>tau_compiler.sh</a:t>
            </a:r>
            <a:r>
              <a:rPr lang="en-US" altLang="ja-JP" sz="1800" dirty="0">
                <a:ea typeface="ＭＳ Ｐゴシック" charset="0"/>
                <a:cs typeface="Courier"/>
              </a:rPr>
              <a:t> -</a:t>
            </a:r>
            <a:r>
              <a:rPr lang="en-US" altLang="ja-JP" sz="1800" dirty="0" smtClean="0">
                <a:ea typeface="ＭＳ Ｐゴシック" charset="0"/>
                <a:cs typeface="Courier"/>
              </a:rPr>
              <a:t>help for more options)</a:t>
            </a:r>
            <a:endParaRPr lang="en-US" altLang="ja-JP" sz="1800" dirty="0">
              <a:ea typeface="ＭＳ Ｐゴシック" charset="0"/>
              <a:cs typeface="Courier"/>
            </a:endParaRPr>
          </a:p>
          <a:p>
            <a:pPr marL="400050">
              <a:lnSpc>
                <a:spcPct val="9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sz="2000" dirty="0" smtClean="0">
                <a:ea typeface="ＭＳ Ｐゴシック" charset="0"/>
              </a:rPr>
              <a:t>Use </a:t>
            </a:r>
            <a:r>
              <a:rPr lang="en-US" sz="2000" dirty="0">
                <a:latin typeface="Courier"/>
                <a:ea typeface="ＭＳ Ｐゴシック" charset="0"/>
                <a:cs typeface="Courier"/>
              </a:rPr>
              <a:t>tau_f90.sh</a:t>
            </a:r>
            <a:r>
              <a:rPr lang="en-US" sz="2000" dirty="0">
                <a:ea typeface="ＭＳ Ｐゴシック" charset="0"/>
              </a:rPr>
              <a:t>, </a:t>
            </a:r>
            <a:r>
              <a:rPr lang="en-US" sz="2000" dirty="0" err="1" smtClean="0">
                <a:latin typeface="Courier"/>
                <a:ea typeface="ＭＳ Ｐゴシック" charset="0"/>
                <a:cs typeface="Courier"/>
              </a:rPr>
              <a:t>tau_cxx.sh</a:t>
            </a:r>
            <a:r>
              <a:rPr lang="en-US" sz="2000" dirty="0" smtClean="0">
                <a:ea typeface="ＭＳ Ｐゴシック" charset="0"/>
              </a:rPr>
              <a:t>, etc. as </a:t>
            </a:r>
            <a:r>
              <a:rPr lang="en-US" sz="2000" dirty="0">
                <a:ea typeface="ＭＳ Ｐゴシック" charset="0"/>
              </a:rPr>
              <a:t>Fortran, C+</a:t>
            </a:r>
            <a:r>
              <a:rPr lang="en-US" sz="2000" dirty="0" smtClean="0">
                <a:ea typeface="ＭＳ Ｐゴシック" charset="0"/>
              </a:rPr>
              <a:t>+, etc. compiler: </a:t>
            </a:r>
          </a:p>
          <a:p>
            <a:pPr marL="857250" lvl="2" indent="0">
              <a:lnSpc>
                <a:spcPct val="90000"/>
              </a:lnSpc>
              <a:buNone/>
            </a:pP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% mpixlf90_r </a:t>
            </a:r>
            <a:r>
              <a:rPr lang="en-US" sz="1800" dirty="0">
                <a:latin typeface="Courier"/>
                <a:ea typeface="ＭＳ Ｐゴシック" charset="0"/>
                <a:cs typeface="Courier"/>
              </a:rPr>
              <a:t>foo.f90 </a:t>
            </a:r>
            <a:r>
              <a:rPr lang="en-US" sz="1800" dirty="0" smtClean="0">
                <a:ea typeface="ＭＳ Ｐゴシック" charset="0"/>
              </a:rPr>
              <a:t/>
            </a:r>
            <a:br>
              <a:rPr lang="en-US" sz="1800" dirty="0" smtClean="0">
                <a:ea typeface="ＭＳ Ｐゴシック" charset="0"/>
              </a:rPr>
            </a:br>
            <a:r>
              <a:rPr lang="en-US" sz="1800" dirty="0" smtClean="0">
                <a:ea typeface="ＭＳ Ｐゴシック" charset="0"/>
              </a:rPr>
              <a:t>   </a:t>
            </a:r>
            <a:r>
              <a:rPr lang="en-US" sz="1800" i="1" dirty="0" smtClean="0">
                <a:ea typeface="ＭＳ Ｐゴシック" charset="0"/>
              </a:rPr>
              <a:t>changes to</a:t>
            </a:r>
            <a:r>
              <a:rPr lang="en-US" sz="1800" dirty="0" smtClean="0">
                <a:ea typeface="ＭＳ Ｐゴシック" charset="0"/>
              </a:rPr>
              <a:t> </a:t>
            </a:r>
            <a:br>
              <a:rPr lang="en-US" sz="1800" dirty="0" smtClean="0">
                <a:ea typeface="ＭＳ Ｐゴシック" charset="0"/>
              </a:rPr>
            </a:b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% </a:t>
            </a:r>
            <a:r>
              <a:rPr lang="en-US" sz="1800" dirty="0" smtClean="0">
                <a:solidFill>
                  <a:schemeClr val="accent2"/>
                </a:solidFill>
                <a:latin typeface="Courier"/>
                <a:ea typeface="ＭＳ Ｐゴシック" charset="0"/>
                <a:cs typeface="Courier"/>
              </a:rPr>
              <a:t>tau_f90</a:t>
            </a:r>
            <a:r>
              <a:rPr lang="en-US" sz="1800" dirty="0">
                <a:solidFill>
                  <a:schemeClr val="accent2"/>
                </a:solidFill>
                <a:latin typeface="Courier"/>
                <a:ea typeface="ＭＳ Ｐゴシック" charset="0"/>
                <a:cs typeface="Courier"/>
              </a:rPr>
              <a:t>.sh</a:t>
            </a:r>
            <a:r>
              <a:rPr lang="en-US" sz="1800" dirty="0">
                <a:latin typeface="Courier"/>
                <a:ea typeface="ＭＳ Ｐゴシック" charset="0"/>
                <a:cs typeface="Courier"/>
              </a:rPr>
              <a:t> </a:t>
            </a: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foo.f90</a:t>
            </a:r>
            <a:endParaRPr lang="en-US" sz="1600" dirty="0">
              <a:latin typeface="Courier"/>
              <a:ea typeface="ＭＳ Ｐゴシック" charset="0"/>
              <a:cs typeface="Courier"/>
            </a:endParaRPr>
          </a:p>
          <a:p>
            <a:pPr marL="457200" indent="-457200">
              <a:lnSpc>
                <a:spcPct val="9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Execute application:</a:t>
            </a:r>
            <a:br>
              <a:rPr lang="en-US" sz="2000" dirty="0" smtClean="0"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% </a:t>
            </a:r>
            <a:r>
              <a:rPr lang="en-US" sz="1800" dirty="0" err="1" smtClean="0">
                <a:latin typeface="Courier"/>
                <a:ea typeface="ＭＳ Ｐゴシック" charset="0"/>
                <a:cs typeface="Courier"/>
              </a:rPr>
              <a:t>qsub</a:t>
            </a: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 –A &lt;queue&gt; –q </a:t>
            </a:r>
            <a:r>
              <a:rPr lang="en-US" sz="1800" dirty="0" err="1" smtClean="0">
                <a:latin typeface="Courier"/>
                <a:ea typeface="ＭＳ Ｐゴシック" charset="0"/>
                <a:cs typeface="Courier"/>
              </a:rPr>
              <a:t>R.bc</a:t>
            </a: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 –n 256 –t 10 ./</a:t>
            </a:r>
            <a:r>
              <a:rPr lang="en-US" sz="1800" dirty="0" err="1" smtClean="0">
                <a:latin typeface="Courier"/>
                <a:ea typeface="ＭＳ Ｐゴシック" charset="0"/>
                <a:cs typeface="Courier"/>
              </a:rPr>
              <a:t>a.out</a:t>
            </a:r>
            <a:endParaRPr lang="en-US" sz="1800" dirty="0" smtClean="0">
              <a:latin typeface="Courier"/>
              <a:ea typeface="ＭＳ Ｐゴシック" charset="0"/>
              <a:cs typeface="Courier"/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800" dirty="0" smtClean="0">
                <a:ea typeface="ＭＳ Ｐゴシック" charset="0"/>
                <a:cs typeface="Courier"/>
              </a:rPr>
              <a:t>Note: </a:t>
            </a:r>
            <a:r>
              <a:rPr lang="en-US" sz="1800" dirty="0" smtClean="0">
                <a:ea typeface="ＭＳ Ｐゴシック" charset="0"/>
                <a:cs typeface="ＭＳ Ｐゴシック" charset="0"/>
              </a:rPr>
              <a:t>If TAU_MAKEFILE has “</a:t>
            </a:r>
            <a:r>
              <a:rPr lang="en-US" sz="1800" dirty="0" err="1" smtClean="0">
                <a:solidFill>
                  <a:srgbClr val="1865FF"/>
                </a:solidFill>
                <a:ea typeface="ＭＳ Ｐゴシック" charset="0"/>
                <a:cs typeface="ＭＳ Ｐゴシック" charset="0"/>
              </a:rPr>
              <a:t>papi</a:t>
            </a:r>
            <a:r>
              <a:rPr lang="en-US" sz="1800" dirty="0" smtClean="0">
                <a:ea typeface="ＭＳ Ｐゴシック" charset="0"/>
                <a:cs typeface="ＭＳ Ｐゴシック" charset="0"/>
              </a:rPr>
              <a:t>” in its name, set </a:t>
            </a:r>
            <a:r>
              <a:rPr lang="en-US" sz="1800" b="1" dirty="0" smtClean="0">
                <a:ea typeface="ＭＳ Ｐゴシック" charset="0"/>
                <a:cs typeface="Courier"/>
              </a:rPr>
              <a:t>TAU_METRICS</a:t>
            </a:r>
            <a:r>
              <a:rPr lang="en-US" sz="1800" dirty="0" smtClean="0">
                <a:ea typeface="ＭＳ Ｐゴシック" charset="0"/>
                <a:cs typeface="ＭＳ Ｐゴシック" charset="0"/>
              </a:rPr>
              <a:t>:</a:t>
            </a:r>
            <a:br>
              <a:rPr lang="en-US" sz="1800" dirty="0" smtClean="0"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% </a:t>
            </a:r>
            <a:r>
              <a:rPr lang="en-US" sz="1800" dirty="0" err="1" smtClean="0">
                <a:latin typeface="Courier"/>
                <a:ea typeface="ＭＳ Ｐゴシック" charset="0"/>
                <a:cs typeface="Courier"/>
              </a:rPr>
              <a:t>qsub</a:t>
            </a: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 --</a:t>
            </a:r>
            <a:r>
              <a:rPr lang="en-US" sz="1800" dirty="0" err="1" smtClean="0">
                <a:latin typeface="Courier"/>
                <a:ea typeface="ＭＳ Ｐゴシック" charset="0"/>
                <a:cs typeface="Courier"/>
              </a:rPr>
              <a:t>env</a:t>
            </a: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 TAU_METRICS=BGQ_TIMERS:PAPI_L2_DCM... </a:t>
            </a:r>
          </a:p>
          <a:p>
            <a:pPr marL="457200" indent="-457200">
              <a:lnSpc>
                <a:spcPct val="9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Analyze performance data: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 smtClean="0">
                <a:solidFill>
                  <a:srgbClr val="F79646"/>
                </a:solidFill>
                <a:ea typeface="ＭＳ Ｐゴシック" charset="0"/>
              </a:rPr>
              <a:t>	</a:t>
            </a:r>
            <a:r>
              <a:rPr lang="en-US" sz="1800" dirty="0" err="1" smtClean="0">
                <a:solidFill>
                  <a:srgbClr val="FF0900"/>
                </a:solidFill>
                <a:latin typeface="Courier"/>
                <a:ea typeface="ＭＳ Ｐゴシック" charset="0"/>
                <a:cs typeface="Courier"/>
              </a:rPr>
              <a:t>pprof</a:t>
            </a:r>
            <a:r>
              <a:rPr lang="en-US" sz="1800" dirty="0" smtClean="0">
                <a:solidFill>
                  <a:srgbClr val="FF0900"/>
                </a:solidFill>
                <a:ea typeface="ＭＳ Ｐゴシック" charset="0"/>
              </a:rPr>
              <a:t> </a:t>
            </a:r>
            <a:r>
              <a:rPr lang="en-US" sz="1800" dirty="0" smtClean="0">
                <a:ea typeface="ＭＳ Ｐゴシック" charset="0"/>
              </a:rPr>
              <a:t>		(</a:t>
            </a:r>
            <a:r>
              <a:rPr lang="en-US" sz="1800" dirty="0">
                <a:ea typeface="ＭＳ Ｐゴシック" charset="0"/>
              </a:rPr>
              <a:t>for text based profile display)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 smtClean="0">
                <a:solidFill>
                  <a:srgbClr val="F79646"/>
                </a:solidFill>
                <a:ea typeface="ＭＳ Ｐゴシック" charset="0"/>
              </a:rPr>
              <a:t>	</a:t>
            </a:r>
            <a:r>
              <a:rPr lang="en-US" sz="1800" dirty="0" err="1" smtClean="0">
                <a:solidFill>
                  <a:srgbClr val="FF0900"/>
                </a:solidFill>
                <a:latin typeface="Courier"/>
                <a:ea typeface="ＭＳ Ｐゴシック" charset="0"/>
                <a:cs typeface="Courier"/>
              </a:rPr>
              <a:t>paraprof</a:t>
            </a:r>
            <a:r>
              <a:rPr lang="en-US" sz="1800" dirty="0" smtClean="0">
                <a:solidFill>
                  <a:srgbClr val="FF0900"/>
                </a:solidFill>
                <a:ea typeface="ＭＳ Ｐゴシック" charset="0"/>
              </a:rPr>
              <a:t> </a:t>
            </a:r>
            <a:r>
              <a:rPr lang="en-US" sz="1800" dirty="0" smtClean="0">
                <a:ea typeface="ＭＳ Ｐゴシック" charset="0"/>
              </a:rPr>
              <a:t>	(</a:t>
            </a:r>
            <a:r>
              <a:rPr lang="en-US" sz="1800" dirty="0">
                <a:ea typeface="ＭＳ Ｐゴシック" charset="0"/>
              </a:rPr>
              <a:t>for GUI</a:t>
            </a:r>
            <a:r>
              <a:rPr lang="en-US" sz="1800" dirty="0" smtClean="0">
                <a:ea typeface="ＭＳ Ｐゴシック" charset="0"/>
              </a:rPr>
              <a:t>)</a:t>
            </a:r>
            <a:endParaRPr lang="en-US" sz="1400" dirty="0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TAU: A Brief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48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Hands</a:t>
            </a:r>
            <a:r>
              <a:rPr lang="en-US" dirty="0"/>
              <a:t>-</a:t>
            </a:r>
            <a:r>
              <a:rPr lang="en-US" dirty="0" smtClean="0"/>
              <a:t>on (18:30 – 21:15)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2337"/>
            <a:ext cx="8229600" cy="211982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Courier"/>
                <a:cs typeface="Courier"/>
              </a:rPr>
              <a:t>% </a:t>
            </a:r>
            <a:r>
              <a:rPr lang="en-US" sz="2400" dirty="0" err="1" smtClean="0">
                <a:latin typeface="Courier"/>
                <a:cs typeface="Courier"/>
              </a:rPr>
              <a:t>ssh</a:t>
            </a:r>
            <a:r>
              <a:rPr lang="en-US" sz="2400" dirty="0" smtClean="0">
                <a:latin typeface="Courier"/>
                <a:cs typeface="Courier"/>
              </a:rPr>
              <a:t> </a:t>
            </a:r>
            <a:r>
              <a:rPr lang="en-US" sz="2400" dirty="0" err="1" smtClean="0">
                <a:latin typeface="Courier"/>
                <a:cs typeface="Courier"/>
              </a:rPr>
              <a:t>mira.alcf.anl.gov</a:t>
            </a:r>
            <a:endParaRPr lang="en-US" sz="2400" dirty="0" smtClean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2400" dirty="0" smtClean="0">
                <a:latin typeface="Courier"/>
                <a:cs typeface="Courier"/>
              </a:rPr>
              <a:t>% tar </a:t>
            </a:r>
            <a:r>
              <a:rPr lang="en-US" sz="2400" dirty="0" err="1" smtClean="0">
                <a:latin typeface="Courier"/>
                <a:cs typeface="Courier"/>
              </a:rPr>
              <a:t>xvzf</a:t>
            </a:r>
            <a:r>
              <a:rPr lang="en-US" sz="2400" dirty="0" smtClean="0">
                <a:latin typeface="Courier"/>
                <a:cs typeface="Courier"/>
              </a:rPr>
              <a:t> </a:t>
            </a:r>
            <a:r>
              <a:rPr lang="en-US" sz="2400" dirty="0">
                <a:latin typeface="Courier"/>
                <a:cs typeface="Courier"/>
              </a:rPr>
              <a:t>/soft/</a:t>
            </a:r>
            <a:r>
              <a:rPr lang="en-US" sz="2400" dirty="0" err="1">
                <a:latin typeface="Courier"/>
                <a:cs typeface="Courier"/>
              </a:rPr>
              <a:t>perftools</a:t>
            </a:r>
            <a:r>
              <a:rPr lang="en-US" sz="2400" dirty="0">
                <a:latin typeface="Courier"/>
                <a:cs typeface="Courier"/>
              </a:rPr>
              <a:t>/tau/</a:t>
            </a:r>
            <a:r>
              <a:rPr lang="en-US" sz="2400" dirty="0" err="1" smtClean="0">
                <a:latin typeface="Courier"/>
                <a:cs typeface="Courier"/>
              </a:rPr>
              <a:t>workshop.tgz</a:t>
            </a:r>
            <a:endParaRPr lang="en-US" sz="2400" dirty="0" smtClean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2400" dirty="0" smtClean="0">
                <a:latin typeface="Courier"/>
                <a:cs typeface="Courier"/>
              </a:rPr>
              <a:t>% cd workshop</a:t>
            </a:r>
          </a:p>
          <a:p>
            <a:pPr marL="0" indent="0">
              <a:buNone/>
            </a:pPr>
            <a:r>
              <a:rPr lang="en-US" sz="2400" dirty="0" smtClean="0">
                <a:latin typeface="Courier"/>
                <a:cs typeface="Courier"/>
              </a:rPr>
              <a:t>% less README</a:t>
            </a:r>
            <a:endParaRPr lang="en-US" sz="2400" dirty="0">
              <a:latin typeface="Courier"/>
              <a:cs typeface="Courier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3412165"/>
            <a:ext cx="8229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ea typeface="ＭＳ Ｐゴシック" charset="0"/>
                <a:cs typeface="ＭＳ Ｐゴシック" charset="0"/>
              </a:rPr>
              <a:t>For an MPI+F90 application, you may want to start </a:t>
            </a:r>
            <a:r>
              <a:rPr lang="en-US" sz="2000" b="1" dirty="0" smtClean="0">
                <a:ea typeface="ＭＳ Ｐゴシック" charset="0"/>
                <a:cs typeface="ＭＳ Ｐゴシック" charset="0"/>
              </a:rPr>
              <a:t>with: </a:t>
            </a:r>
            <a:r>
              <a:rPr lang="en-US" sz="1600" b="1" dirty="0" smtClean="0">
                <a:ea typeface="ＭＳ Ｐゴシック" charset="0"/>
              </a:rPr>
              <a:t/>
            </a:r>
            <a:br>
              <a:rPr lang="en-US" sz="1600" b="1" dirty="0" smtClean="0">
                <a:ea typeface="ＭＳ Ｐゴシック" charset="0"/>
              </a:rPr>
            </a:br>
            <a:r>
              <a:rPr lang="en-US" sz="2000" dirty="0" smtClean="0">
                <a:latin typeface="Courier"/>
                <a:ea typeface="ＭＳ Ｐゴシック" charset="0"/>
                <a:cs typeface="Courier"/>
              </a:rPr>
              <a:t>% </a:t>
            </a:r>
            <a:r>
              <a:rPr lang="en-US" sz="2000" dirty="0">
                <a:latin typeface="Courier"/>
                <a:ea typeface="ＭＳ Ｐゴシック" charset="0"/>
                <a:cs typeface="Courier"/>
              </a:rPr>
              <a:t>soft add +tau-</a:t>
            </a:r>
            <a:r>
              <a:rPr lang="en-US" sz="2000" dirty="0" smtClean="0">
                <a:latin typeface="Courier"/>
                <a:ea typeface="ＭＳ Ｐゴシック" charset="0"/>
                <a:cs typeface="Courier"/>
              </a:rPr>
              <a:t>latest</a:t>
            </a:r>
          </a:p>
          <a:p>
            <a:pPr>
              <a:defRPr/>
            </a:pPr>
            <a:r>
              <a:rPr lang="en-US" sz="2000" dirty="0" smtClean="0">
                <a:latin typeface="Courier"/>
                <a:ea typeface="ＭＳ Ｐゴシック" charset="0"/>
                <a:cs typeface="Courier"/>
              </a:rPr>
              <a:t>% </a:t>
            </a:r>
            <a:r>
              <a:rPr lang="en-US" sz="2000" dirty="0">
                <a:latin typeface="Courier"/>
                <a:ea typeface="ＭＳ Ｐゴシック" charset="0"/>
                <a:cs typeface="Courier"/>
              </a:rPr>
              <a:t>export TAU_MAKEFILE</a:t>
            </a:r>
            <a:r>
              <a:rPr lang="en-US" sz="2000" dirty="0" smtClean="0">
                <a:latin typeface="Courier"/>
                <a:ea typeface="ＭＳ Ｐゴシック" charset="0"/>
                <a:cs typeface="Courier"/>
              </a:rPr>
              <a:t>=</a:t>
            </a:r>
            <a:br>
              <a:rPr lang="en-US" sz="2000" dirty="0" smtClean="0">
                <a:latin typeface="Courier"/>
                <a:ea typeface="ＭＳ Ｐゴシック" charset="0"/>
                <a:cs typeface="Courier"/>
              </a:rPr>
            </a:br>
            <a:r>
              <a:rPr lang="en-US" sz="2000" dirty="0" smtClean="0">
                <a:latin typeface="Courier"/>
                <a:ea typeface="ＭＳ Ｐゴシック" charset="0"/>
                <a:cs typeface="Courier"/>
              </a:rPr>
              <a:t>		$</a:t>
            </a:r>
            <a:r>
              <a:rPr lang="en-US" sz="2000" dirty="0">
                <a:latin typeface="Courier"/>
                <a:ea typeface="ＭＳ Ｐゴシック" charset="0"/>
                <a:cs typeface="Courier"/>
              </a:rPr>
              <a:t>TAU/</a:t>
            </a:r>
            <a:r>
              <a:rPr lang="en-US" sz="2000" dirty="0" err="1">
                <a:latin typeface="Courier"/>
                <a:ea typeface="ＭＳ Ｐゴシック" charset="0"/>
                <a:cs typeface="Courier"/>
              </a:rPr>
              <a:t>Makefile.tau-bgqtimers-papi-mpi-</a:t>
            </a:r>
            <a:r>
              <a:rPr lang="en-US" sz="2000" dirty="0" err="1" smtClean="0">
                <a:latin typeface="Courier"/>
                <a:ea typeface="ＭＳ Ｐゴシック" charset="0"/>
                <a:cs typeface="Courier"/>
              </a:rPr>
              <a:t>pdt</a:t>
            </a:r>
            <a:endParaRPr lang="en-US" sz="2000" dirty="0" smtClean="0">
              <a:latin typeface="Courier"/>
              <a:ea typeface="ＭＳ Ｐゴシック" charset="0"/>
              <a:cs typeface="Courier"/>
            </a:endParaRPr>
          </a:p>
          <a:p>
            <a:pPr>
              <a:defRPr/>
            </a:pPr>
            <a:r>
              <a:rPr lang="en-US" sz="2000" dirty="0" smtClean="0">
                <a:latin typeface="Courier"/>
                <a:ea typeface="ＭＳ Ｐゴシック" charset="0"/>
                <a:cs typeface="Courier"/>
              </a:rPr>
              <a:t>% </a:t>
            </a:r>
            <a:r>
              <a:rPr lang="en-US" sz="2000" dirty="0">
                <a:latin typeface="Courier"/>
                <a:ea typeface="ＭＳ Ｐゴシック" charset="0"/>
                <a:cs typeface="Courier"/>
              </a:rPr>
              <a:t>make CC=</a:t>
            </a:r>
            <a:r>
              <a:rPr lang="en-US" sz="2000" dirty="0" err="1">
                <a:latin typeface="Courier"/>
                <a:ea typeface="ＭＳ Ｐゴシック" charset="0"/>
                <a:cs typeface="Courier"/>
              </a:rPr>
              <a:t>tau_cc.sh</a:t>
            </a:r>
            <a:r>
              <a:rPr lang="en-US" sz="2000" dirty="0">
                <a:latin typeface="Courier"/>
                <a:ea typeface="ＭＳ Ｐゴシック" charset="0"/>
                <a:cs typeface="Courier"/>
              </a:rPr>
              <a:t> CXX=</a:t>
            </a:r>
            <a:r>
              <a:rPr lang="en-US" sz="2000" dirty="0" err="1">
                <a:latin typeface="Courier"/>
                <a:ea typeface="ＭＳ Ｐゴシック" charset="0"/>
                <a:cs typeface="Courier"/>
              </a:rPr>
              <a:t>tau_cxx.sh</a:t>
            </a:r>
            <a:r>
              <a:rPr lang="en-US" sz="2000" dirty="0">
                <a:latin typeface="Courier"/>
                <a:ea typeface="ＭＳ Ｐゴシック" charset="0"/>
                <a:cs typeface="Courier"/>
              </a:rPr>
              <a:t> F90=tau_f90.</a:t>
            </a:r>
            <a:r>
              <a:rPr lang="en-US" sz="2000" dirty="0" smtClean="0">
                <a:latin typeface="Courier"/>
                <a:ea typeface="ＭＳ Ｐゴシック" charset="0"/>
                <a:cs typeface="Courier"/>
              </a:rPr>
              <a:t>sh</a:t>
            </a:r>
          </a:p>
          <a:p>
            <a:pPr>
              <a:defRPr/>
            </a:pPr>
            <a:r>
              <a:rPr lang="en-US" sz="2000" dirty="0" smtClean="0">
                <a:latin typeface="Courier"/>
                <a:ea typeface="ＭＳ Ｐゴシック" charset="0"/>
                <a:cs typeface="Courier"/>
              </a:rPr>
              <a:t>% </a:t>
            </a:r>
            <a:r>
              <a:rPr lang="en-US" sz="2000" dirty="0" err="1">
                <a:latin typeface="Courier"/>
                <a:ea typeface="ＭＳ Ｐゴシック" charset="0"/>
                <a:cs typeface="Courier"/>
              </a:rPr>
              <a:t>qsub</a:t>
            </a:r>
            <a:r>
              <a:rPr lang="en-US" sz="2000" dirty="0">
                <a:latin typeface="Courier"/>
                <a:ea typeface="ＭＳ Ｐゴシック" charset="0"/>
                <a:cs typeface="Courier"/>
              </a:rPr>
              <a:t> –q </a:t>
            </a:r>
            <a:r>
              <a:rPr lang="en-US" sz="2000" dirty="0" err="1">
                <a:latin typeface="Courier"/>
                <a:ea typeface="ＭＳ Ｐゴシック" charset="0"/>
                <a:cs typeface="Courier"/>
              </a:rPr>
              <a:t>R.bc</a:t>
            </a:r>
            <a:r>
              <a:rPr lang="en-US" sz="2000" dirty="0">
                <a:latin typeface="Courier"/>
                <a:ea typeface="ＭＳ Ｐゴシック" charset="0"/>
                <a:cs typeface="Courier"/>
              </a:rPr>
              <a:t> –n 2 –-mode c16 –t 10 –A </a:t>
            </a:r>
            <a:r>
              <a:rPr lang="en-US" sz="2000" dirty="0" smtClean="0">
                <a:latin typeface="Courier"/>
                <a:ea typeface="ＭＳ Ｐゴシック" charset="0"/>
                <a:cs typeface="Courier"/>
              </a:rPr>
              <a:t>... .</a:t>
            </a:r>
            <a:r>
              <a:rPr lang="en-US" sz="2000" dirty="0">
                <a:latin typeface="Courier"/>
                <a:ea typeface="ＭＳ Ｐゴシック" charset="0"/>
                <a:cs typeface="Courier"/>
              </a:rPr>
              <a:t>/</a:t>
            </a:r>
            <a:r>
              <a:rPr lang="en-US" sz="2000" dirty="0" err="1" smtClean="0">
                <a:latin typeface="Courier"/>
                <a:ea typeface="ＭＳ Ｐゴシック" charset="0"/>
                <a:cs typeface="Courier"/>
              </a:rPr>
              <a:t>a.out</a:t>
            </a:r>
            <a:endParaRPr lang="en-US" sz="2000" dirty="0" smtClean="0">
              <a:latin typeface="Courier"/>
              <a:ea typeface="ＭＳ Ｐゴシック" charset="0"/>
              <a:cs typeface="Courier"/>
            </a:endParaRPr>
          </a:p>
          <a:p>
            <a:pPr>
              <a:defRPr/>
            </a:pPr>
            <a:r>
              <a:rPr lang="en-US" sz="2000" dirty="0" smtClean="0">
                <a:latin typeface="Courier"/>
                <a:ea typeface="ＭＳ Ｐゴシック" charset="0"/>
                <a:cs typeface="Courier"/>
              </a:rPr>
              <a:t>% </a:t>
            </a:r>
            <a:r>
              <a:rPr lang="en-US" sz="2000" dirty="0" err="1">
                <a:latin typeface="Courier"/>
                <a:ea typeface="ＭＳ Ｐゴシック" charset="0"/>
                <a:cs typeface="Courier"/>
              </a:rPr>
              <a:t>paraprof</a:t>
            </a:r>
            <a:endParaRPr lang="en-US" sz="24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001009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Time per Code Region?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26</a:t>
            </a:fld>
            <a:endParaRPr lang="en-US"/>
          </a:p>
        </p:txBody>
      </p:sp>
      <p:pic>
        <p:nvPicPr>
          <p:cNvPr id="10" name="Picture 9" descr="ParaProfScreenSnapz0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4"/>
          <a:stretch/>
        </p:blipFill>
        <p:spPr>
          <a:xfrm>
            <a:off x="457200" y="1043433"/>
            <a:ext cx="8229600" cy="481863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880138" y="2389218"/>
            <a:ext cx="201174" cy="6664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081312" y="2477242"/>
            <a:ext cx="980724" cy="578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081312" y="2728739"/>
            <a:ext cx="1810568" cy="326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57200" y="5862064"/>
            <a:ext cx="6181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(Click on label, e.g. “Mean” or “node 0”)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22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Many Instructions per Code Region?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27</a:t>
            </a:fld>
            <a:endParaRPr lang="en-US"/>
          </a:p>
        </p:txBody>
      </p:sp>
      <p:pic>
        <p:nvPicPr>
          <p:cNvPr id="2" name="Picture 1" descr="ParaProfScreenSnapz0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"/>
          <a:stretch/>
        </p:blipFill>
        <p:spPr>
          <a:xfrm>
            <a:off x="457200" y="1127990"/>
            <a:ext cx="8229600" cy="473407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081312" y="2389218"/>
            <a:ext cx="0" cy="666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081312" y="2477242"/>
            <a:ext cx="980724" cy="578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081312" y="2728739"/>
            <a:ext cx="1810568" cy="326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57200" y="5862064"/>
            <a:ext cx="80982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(Options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Select Metric...  Exclusive…  PAPI_FP_INS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079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Many L1 or L2 Cache Misses?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 descr="ParaProfScreenSnapz0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746"/>
          <a:stretch/>
        </p:blipFill>
        <p:spPr>
          <a:xfrm>
            <a:off x="457200" y="1042342"/>
            <a:ext cx="8229600" cy="477331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1081312" y="2389218"/>
            <a:ext cx="0" cy="666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081312" y="2477242"/>
            <a:ext cx="980724" cy="578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081312" y="2728739"/>
            <a:ext cx="1697408" cy="326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57200" y="5853955"/>
            <a:ext cx="82455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(Options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Select Metric...  Exclusive…  PAPI_L1_DCM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04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Memory Does the Code Use?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29</a:t>
            </a:fld>
            <a:endParaRPr lang="en-US"/>
          </a:p>
        </p:txBody>
      </p:sp>
      <p:pic>
        <p:nvPicPr>
          <p:cNvPr id="2" name="Picture 1" descr="ParaProfScreenSnapz0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012580"/>
            <a:ext cx="8234838" cy="483284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703279" y="4174845"/>
            <a:ext cx="880138" cy="1886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3417" y="3815097"/>
            <a:ext cx="228890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High-water mark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41284" y="5845420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ParaTools Accelerates Software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361511591"/>
              </p:ext>
            </p:extLst>
          </p:nvPr>
        </p:nvGraphicFramePr>
        <p:xfrm>
          <a:off x="207818" y="1031800"/>
          <a:ext cx="8843818" cy="4740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0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Memory Does the Code Use?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30</a:t>
            </a:fld>
            <a:endParaRPr lang="en-US"/>
          </a:p>
        </p:txBody>
      </p:sp>
      <p:pic>
        <p:nvPicPr>
          <p:cNvPr id="2" name="Picture 1" descr="ParaProfScreenSnapz0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012580"/>
            <a:ext cx="8234838" cy="483284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712285" y="4281089"/>
            <a:ext cx="1321323" cy="1162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33608" y="3819424"/>
            <a:ext cx="361439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Total allocated/</a:t>
            </a:r>
            <a:r>
              <a:rPr lang="en-US" sz="2400" dirty="0" err="1" smtClean="0">
                <a:solidFill>
                  <a:srgbClr val="000000"/>
                </a:solidFill>
              </a:rPr>
              <a:t>deallocated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41284" y="5845420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542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is Memory Allocated / </a:t>
            </a:r>
            <a:r>
              <a:rPr lang="en-US" dirty="0" err="1" smtClean="0"/>
              <a:t>Deallocated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31</a:t>
            </a:fld>
            <a:endParaRPr lang="en-US"/>
          </a:p>
        </p:txBody>
      </p:sp>
      <p:pic>
        <p:nvPicPr>
          <p:cNvPr id="2" name="Picture 1" descr="ParaProfScreenSnapz0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012580"/>
            <a:ext cx="8234838" cy="483284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2590800" y="3634127"/>
            <a:ext cx="742511" cy="5532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41284" y="5845420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33311" y="3819424"/>
            <a:ext cx="416111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Allocation / </a:t>
            </a:r>
            <a:r>
              <a:rPr lang="en-US" sz="2400" dirty="0" err="1" smtClean="0">
                <a:solidFill>
                  <a:srgbClr val="000000"/>
                </a:solidFill>
              </a:rPr>
              <a:t>Deallocation</a:t>
            </a:r>
            <a:r>
              <a:rPr lang="en-US" sz="2400" dirty="0" smtClean="0">
                <a:solidFill>
                  <a:srgbClr val="000000"/>
                </a:solidFill>
              </a:rPr>
              <a:t> Events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26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ParaProfScreenSnapz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600200"/>
            <a:ext cx="89423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 I/O Characteristics?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32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87025" y="2964280"/>
            <a:ext cx="0" cy="11108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362174" y="3852879"/>
            <a:ext cx="1" cy="5976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86614" y="3391214"/>
            <a:ext cx="3298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Bytes written to each file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02167" y="2502615"/>
            <a:ext cx="3259877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Write bandwidth per file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112434" y="5210368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657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aProfScreenSnapz0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7"/>
          <a:stretch/>
        </p:blipFill>
        <p:spPr>
          <a:xfrm>
            <a:off x="286336" y="1645478"/>
            <a:ext cx="8623265" cy="2982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 I/O Characteristics?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33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007653" y="2981740"/>
            <a:ext cx="0" cy="761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05338" y="3613023"/>
            <a:ext cx="393148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Peak MPI-IO Write Bandwidth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112434" y="5210368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47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aProfScreenSnapz0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6"/>
          <a:stretch/>
        </p:blipFill>
        <p:spPr>
          <a:xfrm>
            <a:off x="457200" y="1435652"/>
            <a:ext cx="8229600" cy="1768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Time is spent in Collectives?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34</a:t>
            </a:fld>
            <a:endParaRPr lang="en-US"/>
          </a:p>
        </p:txBody>
      </p:sp>
      <p:cxnSp>
        <p:nvCxnSpPr>
          <p:cNvPr id="8" name="Straight Arrow Connector 7"/>
          <p:cNvCxnSpPr>
            <a:stCxn id="16" idx="0"/>
          </p:cNvCxnSpPr>
          <p:nvPr/>
        </p:nvCxnSpPr>
        <p:spPr>
          <a:xfrm flipV="1">
            <a:off x="1428605" y="3160639"/>
            <a:ext cx="428476" cy="7437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7200" y="3904377"/>
            <a:ext cx="194281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Message sizes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3" name="Picture 12" descr="ParaProfScreenSnapz01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5"/>
          <a:stretch/>
        </p:blipFill>
        <p:spPr>
          <a:xfrm>
            <a:off x="3814207" y="3677478"/>
            <a:ext cx="4872594" cy="25583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" y="4952655"/>
            <a:ext cx="324635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Time spent in collectives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/>
          <p:cNvCxnSpPr>
            <a:stCxn id="15" idx="3"/>
          </p:cNvCxnSpPr>
          <p:nvPr/>
        </p:nvCxnSpPr>
        <p:spPr>
          <a:xfrm flipV="1">
            <a:off x="3703552" y="4952655"/>
            <a:ext cx="1705455" cy="2308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921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Profile Visualization</a:t>
            </a:r>
            <a:endParaRPr lang="en-US" dirty="0"/>
          </a:p>
        </p:txBody>
      </p:sp>
      <p:pic>
        <p:nvPicPr>
          <p:cNvPr id="10" name="Content Placeholder 4" descr="aorsa_3dwindow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" b="3526"/>
          <a:stretch>
            <a:fillRect/>
          </a:stretch>
        </p:blipFill>
        <p:spPr bwMode="auto">
          <a:xfrm>
            <a:off x="457200" y="136785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35</a:t>
            </a:fld>
            <a:endParaRPr lang="en-US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57200" y="5893813"/>
            <a:ext cx="51177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>
                <a:latin typeface="+mn-lt"/>
                <a:cs typeface="Courier" charset="0"/>
              </a:rPr>
              <a:t>(</a:t>
            </a:r>
            <a:r>
              <a:rPr lang="en-US" sz="2000" b="1" dirty="0" smtClean="0">
                <a:latin typeface="+mn-lt"/>
                <a:cs typeface="Courier" charset="0"/>
              </a:rPr>
              <a:t>Windows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</a:t>
            </a:r>
            <a:r>
              <a:rPr lang="en-US" sz="2000" b="1" dirty="0" smtClean="0">
                <a:latin typeface="+mn-lt"/>
                <a:cs typeface="Courier" charset="0"/>
              </a:rPr>
              <a:t>3D Visualization)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425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Communication Visualization</a:t>
            </a:r>
            <a:endParaRPr lang="en-US" dirty="0"/>
          </a:p>
        </p:txBody>
      </p:sp>
      <p:graphicFrame>
        <p:nvGraphicFramePr>
          <p:cNvPr id="8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7827443"/>
              </p:ext>
            </p:extLst>
          </p:nvPr>
        </p:nvGraphicFramePr>
        <p:xfrm>
          <a:off x="457200" y="1482725"/>
          <a:ext cx="8228013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2" name="Document" r:id="rId3" imgW="21587302" imgH="10107937" progId="Word.Document.12">
                  <p:link updateAutomatic="1"/>
                </p:oleObj>
              </mc:Choice>
              <mc:Fallback>
                <p:oleObj name="Document" r:id="rId3" imgW="21587302" imgH="10107937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82725"/>
                        <a:ext cx="8228013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36</a:t>
            </a:fld>
            <a:endParaRPr lang="en-US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57200" y="5347693"/>
            <a:ext cx="62148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qsub</a:t>
            </a:r>
            <a:r>
              <a:rPr lang="en-US" sz="2000" b="1" dirty="0">
                <a:latin typeface="Courier" charset="0"/>
                <a:cs typeface="Courier" charset="0"/>
              </a:rPr>
              <a:t> –</a:t>
            </a:r>
            <a:r>
              <a:rPr lang="en-US" sz="2000" b="1" dirty="0" err="1">
                <a:latin typeface="Courier" charset="0"/>
                <a:cs typeface="Courier" charset="0"/>
              </a:rPr>
              <a:t>env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>
                <a:solidFill>
                  <a:schemeClr val="accent5"/>
                </a:solidFill>
                <a:latin typeface="Courier" charset="0"/>
                <a:cs typeface="Courier" charset="0"/>
              </a:rPr>
              <a:t>TAU_COMM_MATRIX=1</a:t>
            </a:r>
            <a:r>
              <a:rPr lang="en-US" sz="2000" b="1" dirty="0">
                <a:latin typeface="Courier" charset="0"/>
                <a:cs typeface="Courier" charset="0"/>
              </a:rPr>
              <a:t> …</a:t>
            </a:r>
          </a:p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>
                <a:latin typeface="+mn-lt"/>
                <a:cs typeface="Courier" charset="0"/>
              </a:rPr>
              <a:t>(</a:t>
            </a:r>
            <a:r>
              <a:rPr lang="en-US" sz="2000" b="1" dirty="0" smtClean="0">
                <a:latin typeface="+mn-lt"/>
                <a:cs typeface="Courier" charset="0"/>
              </a:rPr>
              <a:t>Windows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</a:t>
            </a:r>
            <a:r>
              <a:rPr lang="en-US" sz="2000" b="1" dirty="0" smtClean="0">
                <a:latin typeface="+mn-lt"/>
                <a:cs typeface="Courier" charset="0"/>
              </a:rPr>
              <a:t>3D </a:t>
            </a:r>
            <a:r>
              <a:rPr lang="en-US" sz="2000" b="1" dirty="0">
                <a:latin typeface="+mn-lt"/>
                <a:cs typeface="Courier" charset="0"/>
              </a:rPr>
              <a:t>Communication Matrix)</a:t>
            </a:r>
          </a:p>
        </p:txBody>
      </p:sp>
    </p:spTree>
    <p:extLst>
      <p:ext uri="{BB962C8B-B14F-4D97-AF65-F5344CB8AC3E}">
        <p14:creationId xmlns:p14="http://schemas.microsoft.com/office/powerpoint/2010/main" val="1259112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Topology Visualization</a:t>
            </a:r>
            <a:endParaRPr lang="en-US" dirty="0"/>
          </a:p>
        </p:txBody>
      </p:sp>
      <p:pic>
        <p:nvPicPr>
          <p:cNvPr id="7" name="Picture 3" descr="ParaProfScreenSnapz009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 r="1182"/>
          <a:stretch>
            <a:fillRect/>
          </a:stretch>
        </p:blipFill>
        <p:spPr bwMode="auto">
          <a:xfrm>
            <a:off x="457200" y="138474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37</a:t>
            </a:fld>
            <a:endParaRPr lang="en-US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57200" y="5951172"/>
            <a:ext cx="695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>
                <a:latin typeface="+mn-lt"/>
                <a:cs typeface="Courier" charset="0"/>
              </a:rPr>
              <a:t>(</a:t>
            </a:r>
            <a:r>
              <a:rPr lang="en-US" sz="2000" b="1" dirty="0" smtClean="0">
                <a:latin typeface="+mn-lt"/>
                <a:cs typeface="Courier" charset="0"/>
              </a:rPr>
              <a:t>Windows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</a:t>
            </a:r>
            <a:r>
              <a:rPr lang="en-US" sz="2000" b="1" dirty="0" smtClean="0">
                <a:latin typeface="+mn-lt"/>
                <a:cs typeface="Courier" charset="0"/>
              </a:rPr>
              <a:t>3D Visualization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Topology Plot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35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Does Each Routine Scale?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38</a:t>
            </a:fld>
            <a:endParaRPr lang="en-US"/>
          </a:p>
        </p:txBody>
      </p:sp>
      <p:grpSp>
        <p:nvGrpSpPr>
          <p:cNvPr id="19" name="Group 13"/>
          <p:cNvGrpSpPr>
            <a:grpSpLocks noChangeAspect="1"/>
          </p:cNvGrpSpPr>
          <p:nvPr/>
        </p:nvGrpSpPr>
        <p:grpSpPr bwMode="auto">
          <a:xfrm>
            <a:off x="1767001" y="1309314"/>
            <a:ext cx="5609998" cy="4239373"/>
            <a:chOff x="457200" y="762000"/>
            <a:chExt cx="7239000" cy="5470525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762000"/>
              <a:ext cx="7239000" cy="547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6331865" y="2359223"/>
              <a:ext cx="11357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MPI_Waitall</a:t>
              </a:r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5867400" y="1749623"/>
              <a:ext cx="17077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WRITE_SAVEFILE</a:t>
              </a:r>
            </a:p>
          </p:txBody>
        </p:sp>
      </p:grp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625880" y="5670402"/>
            <a:ext cx="58863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 smtClean="0">
                <a:latin typeface="Courier" charset="0"/>
                <a:cs typeface="Courier" charset="0"/>
              </a:rPr>
              <a:t>perfexplorer</a:t>
            </a:r>
            <a:r>
              <a:rPr lang="en-US" sz="2000" b="1" dirty="0" smtClean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(Charts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Runtime Breakdown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503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Does Each Routine Scale?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39</a:t>
            </a:fld>
            <a:endParaRPr lang="en-US"/>
          </a:p>
        </p:txBody>
      </p:sp>
      <p:pic>
        <p:nvPicPr>
          <p:cNvPr id="8" name="Picture 1" descr="PerfExplorerScreenSnapz0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5407" y="1500910"/>
            <a:ext cx="5933187" cy="416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773798" y="5670402"/>
            <a:ext cx="55964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 smtClean="0">
                <a:latin typeface="Courier" charset="0"/>
                <a:cs typeface="Courier" charset="0"/>
              </a:rPr>
              <a:t>perfexplorer</a:t>
            </a:r>
            <a:r>
              <a:rPr lang="en-US" sz="2000" b="1" dirty="0" smtClean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(Charts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Stacked Bar Chart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955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Value Proposition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14983657"/>
              </p:ext>
            </p:extLst>
          </p:nvPr>
        </p:nvGraphicFramePr>
        <p:xfrm>
          <a:off x="519546" y="1027544"/>
          <a:ext cx="8104909" cy="506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08873" y="5865166"/>
            <a:ext cx="3681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“Performance Engineering”</a:t>
            </a:r>
            <a:endParaRPr lang="en-US" sz="2400" b="1" dirty="0"/>
          </a:p>
        </p:txBody>
      </p:sp>
      <p:pic>
        <p:nvPicPr>
          <p:cNvPr id="5" name="Picture 4" descr="Capability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2935" y1="18342" x2="42935" y2="18342"/>
                        <a14:foregroundMark x1="56386" y1="24321" x2="56386" y2="24321"/>
                        <a14:foregroundMark x1="63995" y1="31929" x2="63995" y2="31929"/>
                        <a14:foregroundMark x1="70788" y1="40353" x2="70788" y2="4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876" y="1551271"/>
            <a:ext cx="1369291" cy="1369291"/>
          </a:xfrm>
          <a:prstGeom prst="rect">
            <a:avLst/>
          </a:prstGeom>
        </p:spPr>
      </p:pic>
      <p:pic>
        <p:nvPicPr>
          <p:cNvPr id="6" name="Picture 5" descr="gemx-lower-costs.jp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7250" y1="69750" x2="67250" y2="6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" y="1548962"/>
            <a:ext cx="1371600" cy="1371600"/>
          </a:xfrm>
          <a:prstGeom prst="rect">
            <a:avLst/>
          </a:prstGeom>
        </p:spPr>
      </p:pic>
      <p:pic>
        <p:nvPicPr>
          <p:cNvPr id="7" name="Picture 6" descr="time-to-market-380x215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42" y="743667"/>
            <a:ext cx="2424223" cy="137160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90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Which Events Correlate with Runtime?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40</a:t>
            </a:fld>
            <a:endParaRPr lang="en-US"/>
          </a:p>
        </p:txBody>
      </p:sp>
      <p:pic>
        <p:nvPicPr>
          <p:cNvPr id="10" name="Picture 9" descr="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14" y="1417638"/>
            <a:ext cx="6491372" cy="4252764"/>
          </a:xfrm>
          <a:prstGeom prst="rect">
            <a:avLst/>
          </a:prstGeom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790256" y="5670402"/>
            <a:ext cx="75634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 smtClean="0">
                <a:latin typeface="Courier" charset="0"/>
                <a:cs typeface="Courier" charset="0"/>
              </a:rPr>
              <a:t>perfexplorer</a:t>
            </a:r>
            <a:r>
              <a:rPr lang="en-US" sz="2000" b="1" dirty="0" smtClean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(Charts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Correlate Events with Total Runtime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910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41</a:t>
            </a:fld>
            <a:endParaRPr lang="en-US"/>
          </a:p>
        </p:txBody>
      </p:sp>
      <p:pic>
        <p:nvPicPr>
          <p:cNvPr id="8" name="Content Placeholder 5" descr="view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r="161"/>
          <a:stretch/>
        </p:blipFill>
        <p:spPr bwMode="auto">
          <a:xfrm>
            <a:off x="797076" y="1182639"/>
            <a:ext cx="7549848" cy="503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do Events Occur?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07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42</a:t>
            </a:fld>
            <a:endParaRPr lang="en-US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401763" y="2767013"/>
            <a:ext cx="63404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qsub</a:t>
            </a:r>
            <a:r>
              <a:rPr lang="en-US" sz="2000" b="1" dirty="0">
                <a:latin typeface="Courier" charset="0"/>
                <a:cs typeface="Courier" charset="0"/>
              </a:rPr>
              <a:t> –</a:t>
            </a:r>
            <a:r>
              <a:rPr lang="en-US" sz="2000" b="1" dirty="0" err="1">
                <a:latin typeface="Courier" charset="0"/>
                <a:cs typeface="Courier" charset="0"/>
              </a:rPr>
              <a:t>env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Courier" charset="0"/>
                <a:cs typeface="Courier" charset="0"/>
              </a:rPr>
              <a:t>TAU_TRACE=1</a:t>
            </a:r>
            <a:r>
              <a:rPr lang="en-US" sz="2000" b="1" dirty="0">
                <a:latin typeface="Courier" charset="0"/>
                <a:cs typeface="Courier" charset="0"/>
              </a:rPr>
              <a:t> …</a:t>
            </a:r>
          </a:p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tau_treemerge.pl</a:t>
            </a:r>
            <a:endParaRPr lang="en-US" sz="2000" b="1" dirty="0">
              <a:latin typeface="Courier" charset="0"/>
              <a:cs typeface="Courier" charset="0"/>
            </a:endParaRPr>
          </a:p>
          <a:p>
            <a:r>
              <a:rPr lang="en-US" sz="2000" b="1" dirty="0">
                <a:latin typeface="Courier" charset="0"/>
                <a:cs typeface="Courier" charset="0"/>
              </a:rPr>
              <a:t>% tau2slog2 </a:t>
            </a:r>
            <a:r>
              <a:rPr lang="en-US" sz="2000" b="1" dirty="0" err="1">
                <a:latin typeface="Courier" charset="0"/>
                <a:cs typeface="Courier" charset="0"/>
              </a:rPr>
              <a:t>tau.trc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err="1">
                <a:latin typeface="Courier" charset="0"/>
                <a:cs typeface="Courier" charset="0"/>
              </a:rPr>
              <a:t>tau.edf</a:t>
            </a:r>
            <a:r>
              <a:rPr lang="en-US" sz="2000" b="1" dirty="0">
                <a:latin typeface="Courier" charset="0"/>
                <a:cs typeface="Courier" charset="0"/>
              </a:rPr>
              <a:t> –o app.slog2</a:t>
            </a:r>
          </a:p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jumpshot</a:t>
            </a:r>
            <a:r>
              <a:rPr lang="en-US" sz="2000" b="1" dirty="0">
                <a:latin typeface="Courier" charset="0"/>
                <a:cs typeface="Courier" charset="0"/>
              </a:rPr>
              <a:t> app.slog2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3537" y="2243793"/>
            <a:ext cx="7196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 generate a trace and visualize it in </a:t>
            </a:r>
            <a:r>
              <a:rPr lang="en-US" sz="2800" dirty="0" err="1" smtClean="0"/>
              <a:t>Jumpshot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do Events Occur?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507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Caused My Application to Crash?</a:t>
            </a:r>
            <a:endParaRPr lang="en-US" dirty="0"/>
          </a:p>
        </p:txBody>
      </p:sp>
      <p:pic>
        <p:nvPicPr>
          <p:cNvPr id="7" name="Picture 5" descr="paraprof_manager.tif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r="1809" b="17284"/>
          <a:stretch/>
        </p:blipFill>
        <p:spPr bwMode="auto">
          <a:xfrm>
            <a:off x="457200" y="1253853"/>
            <a:ext cx="8229600" cy="374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43</a:t>
            </a:fld>
            <a:endParaRPr lang="en-US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57200" y="5001345"/>
            <a:ext cx="52638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qsub</a:t>
            </a:r>
            <a:r>
              <a:rPr lang="en-US" sz="2000" b="1" dirty="0">
                <a:latin typeface="Courier" charset="0"/>
                <a:cs typeface="Courier" charset="0"/>
              </a:rPr>
              <a:t> –</a:t>
            </a:r>
            <a:r>
              <a:rPr lang="en-US" sz="2000" b="1" dirty="0" err="1">
                <a:latin typeface="Courier" charset="0"/>
                <a:cs typeface="Courier" charset="0"/>
              </a:rPr>
              <a:t>env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solidFill>
                  <a:srgbClr val="FF0900"/>
                </a:solidFill>
                <a:latin typeface="Courier" charset="0"/>
                <a:cs typeface="Courier" charset="0"/>
              </a:rPr>
              <a:t>TAU_TRACK_SIGNALS=</a:t>
            </a:r>
            <a:r>
              <a:rPr lang="en-US" sz="2000" b="1" dirty="0">
                <a:solidFill>
                  <a:srgbClr val="FF0900"/>
                </a:solidFill>
                <a:latin typeface="Courier" charset="0"/>
                <a:cs typeface="Courier" charset="0"/>
              </a:rPr>
              <a:t>1</a:t>
            </a:r>
            <a:r>
              <a:rPr lang="en-US" sz="2000" b="1" dirty="0">
                <a:latin typeface="Courier" charset="0"/>
                <a:cs typeface="Courier" charset="0"/>
              </a:rPr>
              <a:t> …</a:t>
            </a:r>
          </a:p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 smtClean="0">
                <a:latin typeface="Courier" charset="0"/>
                <a:cs typeface="Courier" charset="0"/>
              </a:rPr>
              <a:t>paraprof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900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Caused My Application to Crash?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1" descr="rightclick_metadat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7325"/>
            <a:ext cx="914400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/>
          <p:cNvSpPr/>
          <p:nvPr/>
        </p:nvSpPr>
        <p:spPr>
          <a:xfrm>
            <a:off x="4459288" y="1090352"/>
            <a:ext cx="808037" cy="613035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5129213" y="719138"/>
            <a:ext cx="38803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+mn-lt"/>
              </a:rPr>
              <a:t>Right-click to see source code</a:t>
            </a:r>
          </a:p>
        </p:txBody>
      </p:sp>
    </p:spTree>
    <p:extLst>
      <p:ext uri="{BB962C8B-B14F-4D97-AF65-F5344CB8AC3E}">
        <p14:creationId xmlns:p14="http://schemas.microsoft.com/office/powerpoint/2010/main" val="2273383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Caused My Application to Crash?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1" descr="line7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20" y="1084430"/>
            <a:ext cx="6868360" cy="509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/>
          <p:cNvSpPr/>
          <p:nvPr/>
        </p:nvSpPr>
        <p:spPr>
          <a:xfrm>
            <a:off x="4137134" y="3118925"/>
            <a:ext cx="4240213" cy="688975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Error shown in </a:t>
            </a:r>
            <a:r>
              <a:rPr lang="en-US" dirty="0" err="1" smtClean="0">
                <a:solidFill>
                  <a:schemeClr val="tx1"/>
                </a:solidFill>
              </a:rPr>
              <a:t>ParaProf</a:t>
            </a:r>
            <a:r>
              <a:rPr lang="en-US" dirty="0" smtClean="0">
                <a:solidFill>
                  <a:schemeClr val="tx1"/>
                </a:solidFill>
              </a:rPr>
              <a:t> Source Browser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99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Studies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Intuitive Performance Engineering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3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ednesdayTrack5_11436Meaki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t="5999" r="2641" b="5324"/>
          <a:stretch/>
        </p:blipFill>
        <p:spPr>
          <a:xfrm>
            <a:off x="-17889" y="-28246"/>
            <a:ext cx="9403715" cy="69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01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48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Target Platforms</a:t>
            </a:r>
            <a:endParaRPr lang="en-US" dirty="0"/>
          </a:p>
        </p:txBody>
      </p:sp>
      <p:pic>
        <p:nvPicPr>
          <p:cNvPr id="2" name="Picture 1" descr="Cori-NERSC-mocku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203" y="1024837"/>
            <a:ext cx="4173071" cy="1944651"/>
          </a:xfrm>
          <a:prstGeom prst="rect">
            <a:avLst/>
          </a:prstGeom>
        </p:spPr>
      </p:pic>
      <p:pic>
        <p:nvPicPr>
          <p:cNvPr id="4" name="Picture 3" descr="Cori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56" y="787176"/>
            <a:ext cx="1639992" cy="1940819"/>
          </a:xfrm>
          <a:prstGeom prst="rect">
            <a:avLst/>
          </a:prstGeom>
        </p:spPr>
      </p:pic>
      <p:pic>
        <p:nvPicPr>
          <p:cNvPr id="8" name="Picture 7" descr="140925-F-ZU869-0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27" y="3463503"/>
            <a:ext cx="4181847" cy="2815501"/>
          </a:xfrm>
          <a:prstGeom prst="rect">
            <a:avLst/>
          </a:prstGeom>
        </p:spPr>
      </p:pic>
      <p:pic>
        <p:nvPicPr>
          <p:cNvPr id="9" name="Picture 8" descr="kilrai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8" y="4643323"/>
            <a:ext cx="2679700" cy="1778000"/>
          </a:xfrm>
          <a:prstGeom prst="rect">
            <a:avLst/>
          </a:prstGeom>
        </p:spPr>
      </p:pic>
      <p:pic>
        <p:nvPicPr>
          <p:cNvPr id="10" name="Picture 9" descr="hais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8" y="2796834"/>
            <a:ext cx="2679700" cy="1778000"/>
          </a:xfrm>
          <a:prstGeom prst="rect">
            <a:avLst/>
          </a:prstGeom>
        </p:spPr>
      </p:pic>
      <p:pic>
        <p:nvPicPr>
          <p:cNvPr id="11" name="Picture 10" descr="armstron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71" y="949995"/>
            <a:ext cx="2679700" cy="177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23493" y="3329339"/>
            <a:ext cx="2908368" cy="584776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Lightning [XC30]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185386" y="944172"/>
            <a:ext cx="3151423" cy="584776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Armstrong [XC30]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1440688" y="2820737"/>
            <a:ext cx="3005550" cy="584776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 smtClean="0"/>
              <a:t>Haise</a:t>
            </a:r>
            <a:r>
              <a:rPr lang="en-US" sz="3200" dirty="0" smtClean="0"/>
              <a:t> [</a:t>
            </a:r>
            <a:r>
              <a:rPr lang="en-US" sz="3200" dirty="0" err="1" smtClean="0"/>
              <a:t>iDataPlex</a:t>
            </a:r>
            <a:r>
              <a:rPr lang="en-US" sz="3200" dirty="0" smtClean="0"/>
              <a:t>]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440688" y="4708321"/>
            <a:ext cx="3145412" cy="584776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 smtClean="0"/>
              <a:t>Kilrain</a:t>
            </a:r>
            <a:r>
              <a:rPr lang="en-US" sz="3200" dirty="0" smtClean="0"/>
              <a:t> [</a:t>
            </a:r>
            <a:r>
              <a:rPr lang="en-US" sz="3200" dirty="0" err="1" smtClean="0"/>
              <a:t>iDataPlex</a:t>
            </a:r>
            <a:r>
              <a:rPr lang="en-US" sz="3200" dirty="0" smtClean="0"/>
              <a:t>]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8052475" y="861076"/>
            <a:ext cx="857126" cy="584776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Cori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66713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ATPSEC'14, 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Initial Profile on Babbage</a:t>
            </a:r>
            <a:endParaRPr lang="en-US" dirty="0"/>
          </a:p>
        </p:txBody>
      </p:sp>
      <p:pic>
        <p:nvPicPr>
          <p:cNvPr id="2" name="Picture 1" descr="Screen Shot 2015-08-12 at 8.45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969"/>
            <a:ext cx="9144000" cy="5704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2501" y="1770961"/>
            <a:ext cx="131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MPI_Barrier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2629" y="2486848"/>
            <a:ext cx="113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MPI_Send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6996" y="3920894"/>
            <a:ext cx="86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File I/O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stCxn id="3" idx="2"/>
          </p:cNvCxnSpPr>
          <p:nvPr/>
        </p:nvCxnSpPr>
        <p:spPr>
          <a:xfrm flipH="1">
            <a:off x="4784976" y="2140293"/>
            <a:ext cx="257415" cy="27465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976598" y="2856180"/>
            <a:ext cx="411418" cy="39058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214282" y="3470367"/>
            <a:ext cx="778119" cy="45052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85135" y="5313230"/>
            <a:ext cx="142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Useful Work!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H="1" flipV="1">
            <a:off x="2763662" y="4290226"/>
            <a:ext cx="532703" cy="102300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713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1350"/>
            <a:ext cx="8229600" cy="58515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5400" dirty="0" smtClean="0"/>
              <a:t>Overview</a:t>
            </a:r>
            <a:endParaRPr lang="en-US" sz="5400" dirty="0" smtClean="0"/>
          </a:p>
          <a:p>
            <a:pPr>
              <a:lnSpc>
                <a:spcPct val="150000"/>
              </a:lnSpc>
            </a:pPr>
            <a:r>
              <a:rPr lang="en-US" sz="5400" dirty="0" smtClean="0"/>
              <a:t>TAU Overview</a:t>
            </a:r>
          </a:p>
          <a:p>
            <a:pPr>
              <a:lnSpc>
                <a:spcPct val="150000"/>
              </a:lnSpc>
            </a:pPr>
            <a:r>
              <a:rPr lang="en-US" sz="5400" dirty="0" smtClean="0"/>
              <a:t>Case Studies</a:t>
            </a:r>
          </a:p>
          <a:p>
            <a:pPr>
              <a:lnSpc>
                <a:spcPct val="150000"/>
              </a:lnSpc>
            </a:pPr>
            <a:r>
              <a:rPr lang="en-US" sz="5400" dirty="0"/>
              <a:t>TAU Commander</a:t>
            </a:r>
          </a:p>
          <a:p>
            <a:pPr>
              <a:lnSpc>
                <a:spcPct val="150000"/>
              </a:lnSpc>
            </a:pPr>
            <a:endParaRPr lang="en-US" sz="5400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</a:t>
            </a:fld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43778" y="5380566"/>
            <a:ext cx="375024" cy="635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18802" y="5380566"/>
            <a:ext cx="1143000" cy="635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61802" y="5380566"/>
            <a:ext cx="603504" cy="635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074470" y="5380566"/>
            <a:ext cx="603504" cy="635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10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943778" y="3977922"/>
            <a:ext cx="375024" cy="635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318802" y="3977922"/>
            <a:ext cx="1143000" cy="635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461802" y="3977922"/>
            <a:ext cx="603504" cy="635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10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943778" y="2575277"/>
            <a:ext cx="375024" cy="635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318802" y="2575277"/>
            <a:ext cx="1143000" cy="635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20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943778" y="1172632"/>
            <a:ext cx="375024" cy="635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5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0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Hot Spot Optimization</a:t>
            </a:r>
            <a:endParaRPr lang="en-US" dirty="0"/>
          </a:p>
        </p:txBody>
      </p:sp>
      <p:pic>
        <p:nvPicPr>
          <p:cNvPr id="7" name="Picture 6" descr="Screen Shot 2015-08-12 at 8.54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313"/>
            <a:ext cx="9144000" cy="5753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2629" y="2486848"/>
            <a:ext cx="138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Useful work!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76598" y="2856180"/>
            <a:ext cx="411418" cy="39058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05188" y="1896876"/>
            <a:ext cx="133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MPI_Waitall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705188" y="2370225"/>
            <a:ext cx="365992" cy="23255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73756" y="2522625"/>
            <a:ext cx="138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Useful work!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4857588" y="2707291"/>
            <a:ext cx="516168" cy="18466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38083" y="4383724"/>
            <a:ext cx="86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File I/O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489828" y="3774471"/>
            <a:ext cx="1055378" cy="60925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6839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65% Runtime Reduction (~2x faster)</a:t>
            </a:r>
            <a:endParaRPr lang="en-US" dirty="0"/>
          </a:p>
        </p:txBody>
      </p:sp>
      <p:pic>
        <p:nvPicPr>
          <p:cNvPr id="6" name="Picture 5" descr="Screen Shot 2015-08-12 at 8.58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63" y="670416"/>
            <a:ext cx="8007075" cy="618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979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Cray XC30</a:t>
            </a:r>
            <a:endParaRPr lang="en-US" dirty="0"/>
          </a:p>
        </p:txBody>
      </p:sp>
      <p:pic>
        <p:nvPicPr>
          <p:cNvPr id="6" name="Picture 5" descr="Screen Shot 2015-08-12 at 9.04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141"/>
            <a:ext cx="9144000" cy="49483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2638" y="5447045"/>
            <a:ext cx="6080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Slower! What happened???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2492130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 worries, I fix it</a:t>
            </a:r>
            <a:endParaRPr lang="en-US" dirty="0"/>
          </a:p>
        </p:txBody>
      </p:sp>
      <p:pic>
        <p:nvPicPr>
          <p:cNvPr id="6" name="Picture 5" descr="Screen Shot 2015-08-12 at 9.08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751"/>
            <a:ext cx="9144000" cy="601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320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INCITE </a:t>
            </a:r>
            <a:r>
              <a:rPr lang="en-US" dirty="0" err="1"/>
              <a:t>magnetohydrodynamcis</a:t>
            </a:r>
            <a:r>
              <a:rPr lang="en-US" dirty="0"/>
              <a:t> simulation to understand solar winds and coronal heating </a:t>
            </a:r>
          </a:p>
          <a:p>
            <a:pPr lvl="1"/>
            <a:r>
              <a:rPr lang="en-US" dirty="0"/>
              <a:t>First direct numerical simulations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 err="1"/>
              <a:t>Alfvén</a:t>
            </a:r>
            <a:r>
              <a:rPr lang="en-US" dirty="0"/>
              <a:t> wave (AW) turbulence in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extended </a:t>
            </a:r>
            <a:r>
              <a:rPr lang="en-US" dirty="0"/>
              <a:t>solar atmosphere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accounting </a:t>
            </a:r>
            <a:r>
              <a:rPr lang="en-US" dirty="0"/>
              <a:t>for </a:t>
            </a:r>
            <a:r>
              <a:rPr lang="en-US" dirty="0" err="1" smtClean="0"/>
              <a:t>inhomogeneities</a:t>
            </a:r>
            <a:endParaRPr lang="en-US" dirty="0"/>
          </a:p>
          <a:p>
            <a:pPr lvl="1"/>
            <a:r>
              <a:rPr lang="en-US" dirty="0" smtClean="0"/>
              <a:t>Team</a:t>
            </a:r>
            <a:endParaRPr lang="en-US" dirty="0"/>
          </a:p>
          <a:p>
            <a:pPr lvl="2"/>
            <a:r>
              <a:rPr lang="en-US" dirty="0"/>
              <a:t>University of New Hampshire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Jean Perez and Benjamin </a:t>
            </a:r>
            <a:r>
              <a:rPr lang="en-US" dirty="0" err="1"/>
              <a:t>Chandran</a:t>
            </a:r>
            <a:r>
              <a:rPr lang="en-US" dirty="0"/>
              <a:t>) </a:t>
            </a:r>
          </a:p>
          <a:p>
            <a:pPr lvl="2"/>
            <a:r>
              <a:rPr lang="en-US" dirty="0"/>
              <a:t>ALCF (Tim Williams</a:t>
            </a:r>
            <a:r>
              <a:rPr lang="en-US" dirty="0" smtClean="0"/>
              <a:t>)</a:t>
            </a:r>
            <a:endParaRPr lang="en-US" dirty="0"/>
          </a:p>
          <a:p>
            <a:pPr lvl="2"/>
            <a:r>
              <a:rPr lang="en-US" dirty="0"/>
              <a:t>University of Oregon (Sameer </a:t>
            </a:r>
            <a:r>
              <a:rPr lang="en-US" dirty="0" err="1"/>
              <a:t>Shende</a:t>
            </a:r>
            <a:r>
              <a:rPr lang="en-US" dirty="0" smtClean="0"/>
              <a:t>) </a:t>
            </a:r>
            <a:endParaRPr lang="en-US" dirty="0"/>
          </a:p>
          <a:p>
            <a:r>
              <a:rPr lang="en-US" dirty="0"/>
              <a:t>IRMHD (Inhomogeneous Reduced </a:t>
            </a:r>
            <a:r>
              <a:rPr lang="en-US" dirty="0" err="1"/>
              <a:t>Magnetohydrodynamics</a:t>
            </a:r>
            <a:r>
              <a:rPr lang="en-US" dirty="0"/>
              <a:t>) </a:t>
            </a:r>
            <a:endParaRPr lang="en-US" dirty="0" smtClean="0"/>
          </a:p>
          <a:p>
            <a:pPr lvl="1"/>
            <a:r>
              <a:rPr lang="en-US" dirty="0"/>
              <a:t>Fortran 90 and </a:t>
            </a:r>
            <a:r>
              <a:rPr lang="en-US" dirty="0" smtClean="0"/>
              <a:t>MPI</a:t>
            </a:r>
            <a:endParaRPr lang="en-US" dirty="0"/>
          </a:p>
          <a:p>
            <a:pPr lvl="1"/>
            <a:r>
              <a:rPr lang="en-US" dirty="0"/>
              <a:t>Excellent weak and strong scaling </a:t>
            </a:r>
            <a:r>
              <a:rPr lang="en-US" dirty="0" smtClean="0"/>
              <a:t>properties</a:t>
            </a:r>
            <a:endParaRPr lang="en-US" dirty="0"/>
          </a:p>
          <a:p>
            <a:pPr lvl="1"/>
            <a:r>
              <a:rPr lang="en-US" dirty="0"/>
              <a:t>Tested and benchmarked on Intrepid and </a:t>
            </a:r>
            <a:r>
              <a:rPr lang="en-US" dirty="0" smtClean="0"/>
              <a:t>Mira </a:t>
            </a:r>
          </a:p>
          <a:p>
            <a:r>
              <a:rPr lang="en-US" dirty="0"/>
              <a:t>HPC Source article and ALCF </a:t>
            </a:r>
            <a:r>
              <a:rPr lang="en-US" dirty="0" smtClean="0"/>
              <a:t>news</a:t>
            </a:r>
            <a:br>
              <a:rPr lang="en-US" dirty="0" smtClean="0"/>
            </a:br>
            <a:r>
              <a:rPr lang="en-US" sz="2000" dirty="0" smtClean="0"/>
              <a:t>https</a:t>
            </a:r>
            <a:r>
              <a:rPr lang="en-US" sz="2000" dirty="0"/>
              <a:t>://</a:t>
            </a:r>
            <a:r>
              <a:rPr lang="en-US" sz="2000" dirty="0" err="1"/>
              <a:t>www.alcf.anl.gov</a:t>
            </a:r>
            <a:r>
              <a:rPr lang="en-US" sz="2000" dirty="0"/>
              <a:t>/articles</a:t>
            </a:r>
            <a:r>
              <a:rPr lang="en-US" sz="2000" dirty="0" smtClean="0"/>
              <a:t>/furthering</a:t>
            </a:r>
            <a:r>
              <a:rPr lang="en-US" sz="2000" dirty="0"/>
              <a:t>-understanding-coronal-heating-and-solar-wind-</a:t>
            </a:r>
            <a:r>
              <a:rPr lang="en-US" sz="2000" dirty="0" smtClean="0"/>
              <a:t>origin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54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IRMHD on Intrepid and Mira</a:t>
            </a:r>
            <a:endParaRPr lang="en-US" dirty="0"/>
          </a:p>
        </p:txBody>
      </p:sp>
      <p:pic>
        <p:nvPicPr>
          <p:cNvPr id="9" name="Picture 8" descr="011613-Perez-resiz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477" y="1713553"/>
            <a:ext cx="3465323" cy="1948735"/>
          </a:xfrm>
          <a:prstGeom prst="rect">
            <a:avLst/>
          </a:prstGeom>
        </p:spPr>
      </p:pic>
      <p:pic>
        <p:nvPicPr>
          <p:cNvPr id="10" name="Picture 9" descr="FirefoxScreenSnapz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472" y="4810381"/>
            <a:ext cx="1567328" cy="112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43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Source-based (direct) instrumentation</a:t>
            </a:r>
          </a:p>
          <a:p>
            <a:r>
              <a:rPr lang="en-US" sz="2800" dirty="0" smtClean="0"/>
              <a:t>MPI instrumentation and volume measurement</a:t>
            </a:r>
          </a:p>
          <a:p>
            <a:r>
              <a:rPr lang="en-US" sz="2800" dirty="0" smtClean="0"/>
              <a:t>IRMHD exhibited significant synchronous communication bottlenecks</a:t>
            </a:r>
          </a:p>
          <a:p>
            <a:r>
              <a:rPr lang="en-US" sz="2800" dirty="0" smtClean="0"/>
              <a:t>On 2,408 cores of BG/P: </a:t>
            </a:r>
          </a:p>
          <a:p>
            <a:pPr lvl="1"/>
            <a:r>
              <a:rPr lang="en-US" sz="2400" b="1" dirty="0" err="1" smtClean="0">
                <a:solidFill>
                  <a:schemeClr val="accent2"/>
                </a:solidFill>
              </a:rPr>
              <a:t>MPI_Send</a:t>
            </a:r>
            <a:r>
              <a:rPr lang="en-US" sz="2400" dirty="0" smtClean="0"/>
              <a:t> and </a:t>
            </a:r>
            <a:r>
              <a:rPr lang="en-US" sz="2400" b="1" dirty="0" err="1" smtClean="0">
                <a:solidFill>
                  <a:srgbClr val="FF0900"/>
                </a:solidFill>
              </a:rPr>
              <a:t>MPI_Bcast</a:t>
            </a:r>
            <a:r>
              <a:rPr lang="en-US" sz="2400" dirty="0" smtClean="0">
                <a:solidFill>
                  <a:srgbClr val="FF0900"/>
                </a:solidFill>
              </a:rPr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take significant time</a:t>
            </a:r>
          </a:p>
          <a:p>
            <a:pPr lvl="1"/>
            <a:r>
              <a:rPr lang="en-US" sz="2400" dirty="0" smtClean="0"/>
              <a:t>Opportunities for </a:t>
            </a:r>
            <a:br>
              <a:rPr lang="en-US" sz="2400" dirty="0" smtClean="0"/>
            </a:br>
            <a:r>
              <a:rPr lang="en-US" sz="2400" dirty="0" smtClean="0"/>
              <a:t>communication/</a:t>
            </a:r>
            <a:br>
              <a:rPr lang="en-US" sz="2400" dirty="0" smtClean="0"/>
            </a:br>
            <a:r>
              <a:rPr lang="en-US" sz="2400" dirty="0" smtClean="0"/>
              <a:t>computation overlap </a:t>
            </a:r>
          </a:p>
          <a:p>
            <a:pPr lvl="1"/>
            <a:r>
              <a:rPr lang="en-US" sz="2400" dirty="0" smtClean="0"/>
              <a:t>Identified </a:t>
            </a:r>
            <a:r>
              <a:rPr lang="en-US" sz="2400" dirty="0"/>
              <a:t>possible targets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for </a:t>
            </a:r>
            <a:r>
              <a:rPr lang="en-US" sz="2400" dirty="0"/>
              <a:t>computation </a:t>
            </a:r>
            <a:r>
              <a:rPr lang="en-US" sz="2400" dirty="0" smtClean="0"/>
              <a:t>improvements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IRMHD Communication Analysis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401060" y="3389509"/>
            <a:ext cx="4573338" cy="2190535"/>
            <a:chOff x="4336265" y="3389509"/>
            <a:chExt cx="4573338" cy="2190535"/>
          </a:xfrm>
        </p:grpSpPr>
        <p:pic>
          <p:nvPicPr>
            <p:cNvPr id="7" name="Picture 6" descr="perez1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4" t="19549" r="19668" b="10459"/>
            <a:stretch/>
          </p:blipFill>
          <p:spPr>
            <a:xfrm>
              <a:off x="4336265" y="3389509"/>
              <a:ext cx="4573338" cy="219053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41531" y="3553268"/>
              <a:ext cx="1319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MPI_Barrier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18984" y="5078230"/>
              <a:ext cx="11378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MPI_Send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5861311" y="3745683"/>
              <a:ext cx="1284544" cy="17691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9" idx="0"/>
            </p:cNvCxnSpPr>
            <p:nvPr/>
          </p:nvCxnSpPr>
          <p:spPr>
            <a:xfrm flipH="1" flipV="1">
              <a:off x="6542883" y="4707760"/>
              <a:ext cx="1645033" cy="37047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846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IRMHD Optimization on Intrepid (BG/P)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366956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On 2,408 cores, overall execution time reduced from 528.18 core hours to 70.8 core hours </a:t>
            </a:r>
            <a:r>
              <a:rPr lang="en-US" b="1" dirty="0" smtClean="0">
                <a:solidFill>
                  <a:srgbClr val="FF0900"/>
                </a:solidFill>
              </a:rPr>
              <a:t/>
            </a:r>
            <a:br>
              <a:rPr lang="en-US" b="1" dirty="0" smtClean="0">
                <a:solidFill>
                  <a:srgbClr val="FF0900"/>
                </a:solidFill>
              </a:rPr>
            </a:br>
            <a:r>
              <a:rPr lang="en-US" b="1" dirty="0" smtClean="0">
                <a:solidFill>
                  <a:schemeClr val="accent2"/>
                </a:solidFill>
              </a:rPr>
              <a:t>(&gt;7x improvement)</a:t>
            </a:r>
          </a:p>
          <a:p>
            <a:r>
              <a:rPr lang="en-US" dirty="0" smtClean="0"/>
              <a:t>Non-blocking communication substrate</a:t>
            </a:r>
          </a:p>
          <a:p>
            <a:r>
              <a:rPr lang="en-US" dirty="0" smtClean="0"/>
              <a:t>More efficient implementation of underlying FFT</a:t>
            </a:r>
            <a:endParaRPr lang="en-US" dirty="0"/>
          </a:p>
        </p:txBody>
      </p:sp>
      <p:pic>
        <p:nvPicPr>
          <p:cNvPr id="8" name="Content Placeholder 7" descr="perez2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0" r="15480"/>
          <a:stretch>
            <a:fillRect/>
          </a:stretch>
        </p:blipFill>
        <p:spPr>
          <a:xfrm>
            <a:off x="4648200" y="1366838"/>
            <a:ext cx="4038600" cy="452596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274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Oversubscribe nodes: 32k ranks vs. 16k per node</a:t>
            </a:r>
          </a:p>
          <a:p>
            <a:r>
              <a:rPr lang="en-US" dirty="0" smtClean="0"/>
              <a:t>Overall time improvement: 71.23% of original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IRMHD Optimization on MIRA (BG/Q)</a:t>
            </a:r>
            <a:endParaRPr lang="en-US" dirty="0"/>
          </a:p>
        </p:txBody>
      </p:sp>
      <p:pic>
        <p:nvPicPr>
          <p:cNvPr id="7" name="Picture 6" descr="PreviewScreenSnapz0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1" y="2254685"/>
            <a:ext cx="5675619" cy="408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08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Tau commander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Intuitive Performance Engineering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0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TAU: Powerful and Complex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59</a:t>
            </a:fld>
            <a:endParaRPr lang="en-US"/>
          </a:p>
        </p:txBody>
      </p:sp>
      <p:pic>
        <p:nvPicPr>
          <p:cNvPr id="8" name="Picture 7" descr=":::::Desktop:Microsoft PowerPointScreenSnapz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84" y="1339575"/>
            <a:ext cx="6818432" cy="425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10565" y="5594119"/>
            <a:ext cx="3322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do we navigate?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977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Intuitive Performance Engineering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9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Say where you’re going, not how to get there</a:t>
            </a:r>
          </a:p>
          <a:p>
            <a:r>
              <a:rPr lang="en-US" b="1" dirty="0" smtClean="0">
                <a:solidFill>
                  <a:srgbClr val="FF0900"/>
                </a:solidFill>
              </a:rPr>
              <a:t>TAU Projects</a:t>
            </a:r>
            <a:r>
              <a:rPr lang="en-US" dirty="0" smtClean="0"/>
              <a:t> give context to the user’s actions</a:t>
            </a:r>
          </a:p>
          <a:p>
            <a:pPr lvl="1"/>
            <a:r>
              <a:rPr lang="en-US" dirty="0" smtClean="0"/>
              <a:t>Defines desired metrics and measurement approach</a:t>
            </a:r>
          </a:p>
          <a:p>
            <a:pPr lvl="1"/>
            <a:r>
              <a:rPr lang="en-US" dirty="0" smtClean="0"/>
              <a:t>Defines operating environment</a:t>
            </a:r>
          </a:p>
          <a:p>
            <a:pPr lvl="1"/>
            <a:r>
              <a:rPr lang="en-US" dirty="0" smtClean="0"/>
              <a:t>Establishes a baseline for error checking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TAU Commander Approach</a:t>
            </a:r>
            <a:endParaRPr lang="en-US" dirty="0"/>
          </a:p>
        </p:txBody>
      </p:sp>
      <p:pic>
        <p:nvPicPr>
          <p:cNvPr id="7" name="Picture 6" descr="1_123125_2245632_2246167_2247547_100427_signs_rubenflores.jpg.CROP.original-orig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680" y="3768392"/>
            <a:ext cx="3124200" cy="2567524"/>
          </a:xfrm>
          <a:prstGeom prst="rect">
            <a:avLst/>
          </a:prstGeom>
        </p:spPr>
      </p:pic>
      <p:pic>
        <p:nvPicPr>
          <p:cNvPr id="8" name="Picture 7" descr="il_fullxfull.524380955_fzj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8" y="3984300"/>
            <a:ext cx="3433615" cy="21357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61553" y="4480387"/>
            <a:ext cx="802649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4400" dirty="0" smtClean="0"/>
              <a:t>vs.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85533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198" y="1031799"/>
            <a:ext cx="4190080" cy="530411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Target</a:t>
            </a:r>
          </a:p>
          <a:p>
            <a:pPr lvl="1"/>
            <a:r>
              <a:rPr lang="en-US" dirty="0" smtClean="0"/>
              <a:t>Installed software</a:t>
            </a:r>
          </a:p>
          <a:p>
            <a:pPr lvl="1"/>
            <a:r>
              <a:rPr lang="en-US" dirty="0" smtClean="0"/>
              <a:t>Available compilers</a:t>
            </a:r>
          </a:p>
          <a:p>
            <a:pPr lvl="1"/>
            <a:r>
              <a:rPr lang="en-US" dirty="0" smtClean="0"/>
              <a:t>Host architecture/OS</a:t>
            </a:r>
          </a:p>
          <a:p>
            <a:r>
              <a:rPr lang="en-US" dirty="0" smtClean="0"/>
              <a:t>Application</a:t>
            </a:r>
          </a:p>
          <a:p>
            <a:pPr lvl="1"/>
            <a:r>
              <a:rPr lang="en-US" dirty="0" smtClean="0"/>
              <a:t>MPI</a:t>
            </a:r>
          </a:p>
          <a:p>
            <a:pPr lvl="1"/>
            <a:r>
              <a:rPr lang="en-US" dirty="0" smtClean="0"/>
              <a:t>CUDA</a:t>
            </a:r>
          </a:p>
          <a:p>
            <a:r>
              <a:rPr lang="en-US" dirty="0"/>
              <a:t>Measurement</a:t>
            </a:r>
          </a:p>
          <a:p>
            <a:pPr lvl="1"/>
            <a:r>
              <a:rPr lang="en-US" dirty="0"/>
              <a:t>Profile, trace, or both</a:t>
            </a:r>
          </a:p>
          <a:p>
            <a:pPr lvl="1"/>
            <a:r>
              <a:rPr lang="en-US" dirty="0"/>
              <a:t>Sample, source inst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T-A-M Model for Performance Engineering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4794" y="4248516"/>
            <a:ext cx="4105241" cy="105542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Target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4794" y="1466856"/>
            <a:ext cx="4105241" cy="278166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Measurement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72417" y="2262894"/>
            <a:ext cx="2701052" cy="163679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Application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8277" y="5529644"/>
            <a:ext cx="4491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TAU Experiment = </a:t>
            </a:r>
            <a:br>
              <a:rPr lang="en-US" sz="2000" b="1" dirty="0" smtClean="0"/>
            </a:br>
            <a:r>
              <a:rPr lang="en-US" sz="2000" b="1" dirty="0" smtClean="0"/>
              <a:t>(Target, Application, Measurement)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91397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Commander </a:t>
            </a:r>
            <a:r>
              <a:rPr lang="en-US" dirty="0" smtClean="0"/>
              <a:t>GUI</a:t>
            </a:r>
            <a:endParaRPr lang="en-US" dirty="0"/>
          </a:p>
        </p:txBody>
      </p:sp>
      <p:pic>
        <p:nvPicPr>
          <p:cNvPr id="6" name="Picture 5" descr="Screen Shot 2015-08-11 at 11.42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470"/>
            <a:ext cx="9144000" cy="63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16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Commander </a:t>
            </a:r>
            <a:r>
              <a:rPr lang="en-US" dirty="0" smtClean="0"/>
              <a:t>CLI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63</a:t>
            </a:fld>
            <a:endParaRPr lang="en-US"/>
          </a:p>
        </p:txBody>
      </p:sp>
      <p:pic>
        <p:nvPicPr>
          <p:cNvPr id="8" name="Picture 7" descr="Screen Shot 2015-08-11 at 11.32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566" y="616669"/>
            <a:ext cx="6167035" cy="6264410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6823891" y="795216"/>
            <a:ext cx="1654908" cy="69847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ourier New"/>
                <a:cs typeface="Courier New"/>
              </a:rPr>
              <a:t>--help</a:t>
            </a:r>
            <a:endParaRPr lang="en-US" b="1" dirty="0">
              <a:latin typeface="Courier New"/>
              <a:cs typeface="Courier New"/>
            </a:endParaRPr>
          </a:p>
        </p:txBody>
      </p:sp>
      <p:sp>
        <p:nvSpPr>
          <p:cNvPr id="6" name="Left Brace 5"/>
          <p:cNvSpPr/>
          <p:nvPr/>
        </p:nvSpPr>
        <p:spPr>
          <a:xfrm>
            <a:off x="2742566" y="2736939"/>
            <a:ext cx="217859" cy="144002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2742566" y="4329363"/>
            <a:ext cx="217859" cy="144002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>
            <a:off x="2742566" y="1216765"/>
            <a:ext cx="217859" cy="144002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5082" y="1720459"/>
            <a:ext cx="2300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command’s usage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3548" y="3268161"/>
            <a:ext cx="2072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Subcommand usage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83552" y="4860585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Shortcuts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60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Commander </a:t>
            </a:r>
            <a:r>
              <a:rPr lang="en-US" dirty="0" smtClean="0"/>
              <a:t>CLI Dashboard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64</a:t>
            </a:fld>
            <a:endParaRPr lang="en-US"/>
          </a:p>
        </p:txBody>
      </p:sp>
      <p:pic>
        <p:nvPicPr>
          <p:cNvPr id="7" name="Picture 6" descr="Screen Shot 2015-08-11 at 11.15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70" y="702790"/>
            <a:ext cx="8178061" cy="595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6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use on a “vanilla”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65</a:t>
            </a:fld>
            <a:endParaRPr lang="en-US"/>
          </a:p>
        </p:txBody>
      </p:sp>
      <p:pic>
        <p:nvPicPr>
          <p:cNvPr id="3" name="Picture 2" descr="Screen Shot 2015-08-11 at 11.18.0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42"/>
          <a:stretch/>
        </p:blipFill>
        <p:spPr>
          <a:xfrm>
            <a:off x="0" y="876537"/>
            <a:ext cx="9144000" cy="450790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4149961" y="992811"/>
            <a:ext cx="4114185" cy="116275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Put </a:t>
            </a:r>
            <a:r>
              <a:rPr lang="en-US" b="1" dirty="0" smtClean="0">
                <a:solidFill>
                  <a:schemeClr val="tx1"/>
                </a:solidFill>
                <a:latin typeface="Courier New"/>
                <a:cs typeface="Courier New"/>
              </a:rPr>
              <a:t>tau</a:t>
            </a:r>
            <a:r>
              <a:rPr lang="en-US" b="1" dirty="0" smtClean="0">
                <a:solidFill>
                  <a:schemeClr val="tx1"/>
                </a:solidFill>
              </a:rPr>
              <a:t> in front of every command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4230456" y="2236061"/>
            <a:ext cx="572408" cy="235233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10191" y="3166264"/>
            <a:ext cx="3353955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Detects, downloads, and installs required dependencies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3157544" y="4418804"/>
            <a:ext cx="4644755" cy="116275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Configures environment, wraps compiler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99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Executions create experiment trials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 descr="Screen Shot 2015-08-11 at 11.18.3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91"/>
          <a:stretch/>
        </p:blipFill>
        <p:spPr>
          <a:xfrm>
            <a:off x="-80495" y="822871"/>
            <a:ext cx="9144000" cy="1690462"/>
          </a:xfrm>
          <a:prstGeom prst="rect">
            <a:avLst/>
          </a:prstGeom>
        </p:spPr>
      </p:pic>
      <p:pic>
        <p:nvPicPr>
          <p:cNvPr id="7" name="Picture 6" descr="Screen Shot 2015-08-11 at 11.19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269" y="2343393"/>
            <a:ext cx="6040473" cy="3607290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>
            <a:off x="4723864" y="822871"/>
            <a:ext cx="4114185" cy="116275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Put </a:t>
            </a:r>
            <a:r>
              <a:rPr lang="en-US" b="1" dirty="0" smtClean="0">
                <a:solidFill>
                  <a:schemeClr val="tx1"/>
                </a:solidFill>
                <a:latin typeface="Courier New"/>
                <a:cs typeface="Courier New"/>
              </a:rPr>
              <a:t>tau</a:t>
            </a:r>
            <a:r>
              <a:rPr lang="en-US" b="1" dirty="0" smtClean="0">
                <a:solidFill>
                  <a:schemeClr val="tx1"/>
                </a:solidFill>
              </a:rPr>
              <a:t> in front of every command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6632" y="5294993"/>
            <a:ext cx="1708281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`</a:t>
            </a:r>
            <a:r>
              <a:rPr lang="en-US" b="1" dirty="0" smtClean="0">
                <a:solidFill>
                  <a:srgbClr val="000000"/>
                </a:solidFill>
                <a:latin typeface="Courier New"/>
                <a:cs typeface="Courier New"/>
              </a:rPr>
              <a:t>tau show</a:t>
            </a:r>
            <a:r>
              <a:rPr lang="en-US" b="1" dirty="0" smtClean="0">
                <a:solidFill>
                  <a:srgbClr val="000000"/>
                </a:solidFill>
              </a:rPr>
              <a:t>` to see data from last trial 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1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Executions create experiment trials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67</a:t>
            </a:fld>
            <a:endParaRPr lang="en-US"/>
          </a:p>
        </p:txBody>
      </p:sp>
      <p:pic>
        <p:nvPicPr>
          <p:cNvPr id="3" name="Picture 2" descr="Screen Shot 2015-08-11 at 11.19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38" y="497911"/>
            <a:ext cx="8741525" cy="6360089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4123483" y="5330123"/>
            <a:ext cx="4644755" cy="116275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Each execution is a new trial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06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Changing from serial to </a:t>
            </a:r>
            <a:r>
              <a:rPr lang="en-US" dirty="0" err="1" smtClean="0"/>
              <a:t>MPI+OpenMP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68</a:t>
            </a:fld>
            <a:endParaRPr lang="en-US"/>
          </a:p>
        </p:txBody>
      </p:sp>
      <p:pic>
        <p:nvPicPr>
          <p:cNvPr id="7" name="Picture 6" descr="Screen Shot 2015-08-11 at 11.24.2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6"/>
          <a:stretch/>
        </p:blipFill>
        <p:spPr>
          <a:xfrm>
            <a:off x="106688" y="1697225"/>
            <a:ext cx="8930624" cy="3351855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20245589">
            <a:off x="4553931" y="1846538"/>
            <a:ext cx="4114185" cy="116275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Put </a:t>
            </a:r>
            <a:r>
              <a:rPr lang="en-US" b="1" dirty="0" smtClean="0">
                <a:solidFill>
                  <a:schemeClr val="tx1"/>
                </a:solidFill>
                <a:latin typeface="Courier New"/>
                <a:cs typeface="Courier New"/>
              </a:rPr>
              <a:t>tau</a:t>
            </a:r>
            <a:r>
              <a:rPr lang="en-US" b="1" dirty="0" smtClean="0">
                <a:solidFill>
                  <a:schemeClr val="tx1"/>
                </a:solidFill>
              </a:rPr>
              <a:t> in front of every command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0668" y="3961292"/>
            <a:ext cx="324810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Automatically reconfigures TAU for </a:t>
            </a:r>
            <a:r>
              <a:rPr lang="en-US" b="1" dirty="0" err="1" smtClean="0">
                <a:solidFill>
                  <a:srgbClr val="000000"/>
                </a:solidFill>
              </a:rPr>
              <a:t>MPI+OpenMP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66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Workflow is unchanged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69</a:t>
            </a:fld>
            <a:endParaRPr lang="en-US"/>
          </a:p>
        </p:txBody>
      </p:sp>
      <p:pic>
        <p:nvPicPr>
          <p:cNvPr id="3" name="Picture 2" descr="Screen Shot 2015-08-11 at 11.25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02" y="974921"/>
            <a:ext cx="5763997" cy="53754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99858" y="2701162"/>
            <a:ext cx="1708281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`</a:t>
            </a:r>
            <a:r>
              <a:rPr lang="en-US" b="1" dirty="0" smtClean="0">
                <a:solidFill>
                  <a:srgbClr val="000000"/>
                </a:solidFill>
                <a:latin typeface="Courier New"/>
                <a:cs typeface="Courier New"/>
              </a:rPr>
              <a:t>tau show</a:t>
            </a:r>
            <a:r>
              <a:rPr lang="en-US" b="1" dirty="0" smtClean="0">
                <a:solidFill>
                  <a:srgbClr val="000000"/>
                </a:solidFill>
              </a:rPr>
              <a:t>` to see data from last trial 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9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Metrics We Care About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</a:t>
            </a:fld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400" dirty="0" smtClean="0"/>
              <a:t>Performance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5400" dirty="0" smtClean="0"/>
              <a:t>Efficiency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5400" dirty="0" smtClean="0"/>
              <a:t>Productivity</a:t>
            </a:r>
          </a:p>
        </p:txBody>
      </p:sp>
    </p:spTree>
    <p:extLst>
      <p:ext uri="{BB962C8B-B14F-4D97-AF65-F5344CB8AC3E}">
        <p14:creationId xmlns:p14="http://schemas.microsoft.com/office/powerpoint/2010/main" val="3293463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Intuitive Performance Engineering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7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Downloads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ATPSEC'14, Copyright © ParaTools, Inc.    </a:t>
            </a:r>
            <a:endParaRPr lang="en-US" dirty="0"/>
          </a:p>
        </p:txBody>
      </p:sp>
      <p:sp>
        <p:nvSpPr>
          <p:cNvPr id="19865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35" tIns="45718" rIns="91435" bIns="45718"/>
          <a:lstStyle/>
          <a:p>
            <a:fld id="{32EB1479-0C95-554E-9002-A429AA401299}" type="slidenum">
              <a:rPr lang="en-US">
                <a:solidFill>
                  <a:srgbClr val="898989"/>
                </a:solidFill>
                <a:ea typeface="ＭＳ Ｐゴシック" pitchFamily="-1" charset="-128"/>
                <a:cs typeface="ＭＳ Ｐゴシック" pitchFamily="-1" charset="-128"/>
              </a:rPr>
              <a:pPr/>
              <a:t>71</a:t>
            </a:fld>
            <a:endParaRPr lang="en-US" dirty="0">
              <a:solidFill>
                <a:srgbClr val="898989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98659" name="Subtitle 6"/>
          <p:cNvSpPr txBox="1">
            <a:spLocks/>
          </p:cNvSpPr>
          <p:nvPr/>
        </p:nvSpPr>
        <p:spPr bwMode="auto">
          <a:xfrm>
            <a:off x="419100" y="3276600"/>
            <a:ext cx="830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b="1" dirty="0" smtClean="0">
                <a:latin typeface="Calibri" pitchFamily="-1" charset="0"/>
                <a:hlinkClick r:id="rId3"/>
              </a:rPr>
              <a:t>http</a:t>
            </a:r>
            <a:r>
              <a:rPr lang="en-US" sz="2400" b="1" dirty="0">
                <a:latin typeface="Calibri" pitchFamily="-1" charset="0"/>
                <a:hlinkClick r:id="rId3"/>
              </a:rPr>
              <a:t>://</a:t>
            </a:r>
            <a:r>
              <a:rPr lang="en-US" sz="2400" b="1" dirty="0" smtClean="0">
                <a:latin typeface="Calibri" pitchFamily="-1" charset="0"/>
                <a:hlinkClick r:id="rId3"/>
              </a:rPr>
              <a:t>tau.uoregon.edu</a:t>
            </a:r>
            <a:r>
              <a:rPr lang="en-US" sz="2400" b="1" dirty="0" smtClean="0">
                <a:latin typeface="Calibri" pitchFamily="-1" charset="0"/>
              </a:rPr>
              <a:t/>
            </a:r>
            <a:br>
              <a:rPr lang="en-US" sz="2400" b="1" dirty="0" smtClean="0">
                <a:latin typeface="Calibri" pitchFamily="-1" charset="0"/>
              </a:rPr>
            </a:br>
            <a:endParaRPr lang="en-US" sz="2400" b="1" dirty="0" smtClean="0">
              <a:latin typeface="Calibri" pitchFamily="-1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sz="2400" b="1" dirty="0" smtClean="0">
                <a:latin typeface="Calibri" pitchFamily="-1" charset="0"/>
                <a:hlinkClick r:id="rId4"/>
              </a:rPr>
              <a:t>http:</a:t>
            </a:r>
            <a:r>
              <a:rPr lang="en-US" sz="2400" b="1" dirty="0">
                <a:latin typeface="Calibri" pitchFamily="-1" charset="0"/>
                <a:hlinkClick r:id="rId4"/>
              </a:rPr>
              <a:t>//github.com/ParaToolsInc/</a:t>
            </a:r>
            <a:r>
              <a:rPr lang="en-US" sz="2400" b="1" dirty="0" smtClean="0">
                <a:latin typeface="Calibri" pitchFamily="-1" charset="0"/>
                <a:hlinkClick r:id="rId4"/>
              </a:rPr>
              <a:t>taucmdr</a:t>
            </a:r>
            <a:r>
              <a:rPr lang="en-US" sz="2400" b="1" dirty="0" smtClean="0">
                <a:latin typeface="Calibri" pitchFamily="-1" charset="0"/>
              </a:rPr>
              <a:t/>
            </a:r>
            <a:br>
              <a:rPr lang="en-US" sz="2400" b="1" dirty="0" smtClean="0">
                <a:latin typeface="Calibri" pitchFamily="-1" charset="0"/>
              </a:rPr>
            </a:br>
            <a:endParaRPr lang="en-US" sz="2400" b="1" dirty="0">
              <a:latin typeface="Calibri" pitchFamily="-1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sz="2400" b="1" dirty="0" smtClean="0">
                <a:latin typeface="Calibri" pitchFamily="-1" charset="0"/>
                <a:hlinkClick r:id="rId5"/>
              </a:rPr>
              <a:t>http</a:t>
            </a:r>
            <a:r>
              <a:rPr lang="en-US" sz="2400" b="1" dirty="0">
                <a:latin typeface="Calibri" pitchFamily="-1" charset="0"/>
                <a:hlinkClick r:id="rId5"/>
              </a:rPr>
              <a:t>://</a:t>
            </a:r>
            <a:r>
              <a:rPr lang="en-US" sz="2400" b="1" dirty="0" smtClean="0">
                <a:latin typeface="Calibri" pitchFamily="-1" charset="0"/>
                <a:hlinkClick r:id="rId5"/>
              </a:rPr>
              <a:t>www.hpclinux.com</a:t>
            </a:r>
            <a:endParaRPr lang="en-US" sz="2400" b="1" dirty="0" smtClean="0">
              <a:latin typeface="Calibri" pitchFamily="-1" charset="0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endParaRPr lang="en-US" sz="2400" b="1" dirty="0" smtClean="0">
              <a:latin typeface="Calibri" pitchFamily="-1" charset="0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r>
              <a:rPr lang="en-US" sz="2400" b="1" dirty="0" smtClean="0">
                <a:latin typeface="Calibri" pitchFamily="-1" charset="0"/>
              </a:rPr>
              <a:t>Free download, open source, BSD license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endParaRPr lang="en-US" sz="2400" b="1" dirty="0">
              <a:latin typeface="Calibri" pitchFamily="-1" charset="0"/>
            </a:endParaRPr>
          </a:p>
        </p:txBody>
      </p:sp>
      <p:pic>
        <p:nvPicPr>
          <p:cNvPr id="19866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67100" y="1143000"/>
            <a:ext cx="2209800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65948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2" descr="fzj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9147" y="5469966"/>
            <a:ext cx="23622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Department of Energy</a:t>
            </a:r>
          </a:p>
          <a:p>
            <a:pPr lvl="1"/>
            <a:r>
              <a:rPr lang="en-US" dirty="0" smtClean="0"/>
              <a:t>Office of Science</a:t>
            </a:r>
          </a:p>
          <a:p>
            <a:pPr lvl="1"/>
            <a:r>
              <a:rPr lang="en-US" dirty="0" smtClean="0"/>
              <a:t>Argonne National Laboratory</a:t>
            </a:r>
          </a:p>
          <a:p>
            <a:pPr lvl="1"/>
            <a:r>
              <a:rPr lang="en-US" dirty="0" smtClean="0"/>
              <a:t>Oak Ridge National Laboratory</a:t>
            </a:r>
          </a:p>
          <a:p>
            <a:pPr lvl="1"/>
            <a:r>
              <a:rPr lang="en-US" dirty="0" smtClean="0"/>
              <a:t>NNSA/ASC </a:t>
            </a:r>
            <a:r>
              <a:rPr lang="en-US" dirty="0" err="1" smtClean="0"/>
              <a:t>Trilabs</a:t>
            </a:r>
            <a:r>
              <a:rPr lang="en-US" dirty="0" smtClean="0"/>
              <a:t> (SNL, LLNL, LANL)</a:t>
            </a:r>
          </a:p>
          <a:p>
            <a:r>
              <a:rPr lang="en-US" dirty="0" smtClean="0"/>
              <a:t>HPCMP </a:t>
            </a:r>
            <a:r>
              <a:rPr lang="en-US" dirty="0" err="1" smtClean="0"/>
              <a:t>DoD</a:t>
            </a:r>
            <a:r>
              <a:rPr lang="en-US" dirty="0" smtClean="0"/>
              <a:t> PETTT Program</a:t>
            </a:r>
          </a:p>
          <a:p>
            <a:r>
              <a:rPr lang="en-US" dirty="0" smtClean="0"/>
              <a:t>National Science Foundation</a:t>
            </a:r>
          </a:p>
          <a:p>
            <a:pPr lvl="1"/>
            <a:r>
              <a:rPr lang="en-US" dirty="0" err="1" smtClean="0"/>
              <a:t>Glassbox</a:t>
            </a:r>
            <a:r>
              <a:rPr lang="en-US" dirty="0" smtClean="0"/>
              <a:t>, SI-2</a:t>
            </a:r>
          </a:p>
          <a:p>
            <a:r>
              <a:rPr lang="en-US" dirty="0" smtClean="0"/>
              <a:t>University of Tennessee</a:t>
            </a:r>
          </a:p>
          <a:p>
            <a:pPr marL="342900" lvl="2" indent="-342900"/>
            <a:r>
              <a:rPr lang="en-US" sz="3300" dirty="0" smtClean="0"/>
              <a:t>University of New Hampshire </a:t>
            </a:r>
            <a:endParaRPr lang="en-US" sz="2900" dirty="0"/>
          </a:p>
          <a:p>
            <a:pPr marL="800100" lvl="3" indent="-342900"/>
            <a:r>
              <a:rPr lang="en-US" sz="2700" dirty="0" smtClean="0"/>
              <a:t>Jean Perez, Benjamin </a:t>
            </a:r>
            <a:r>
              <a:rPr lang="en-US" sz="2700" dirty="0" err="1" smtClean="0"/>
              <a:t>Chandran</a:t>
            </a:r>
            <a:endParaRPr lang="en-US" sz="2700" dirty="0" smtClean="0"/>
          </a:p>
          <a:p>
            <a:r>
              <a:rPr lang="en-US" dirty="0" smtClean="0"/>
              <a:t>University of Oregon</a:t>
            </a:r>
          </a:p>
          <a:p>
            <a:pPr lvl="1"/>
            <a:r>
              <a:rPr lang="en-US" dirty="0" smtClean="0"/>
              <a:t>Allen D. </a:t>
            </a:r>
            <a:r>
              <a:rPr lang="en-US" dirty="0" err="1" smtClean="0"/>
              <a:t>Malony</a:t>
            </a:r>
            <a:r>
              <a:rPr lang="en-US" dirty="0" smtClean="0"/>
              <a:t>, Sameer </a:t>
            </a:r>
            <a:r>
              <a:rPr lang="en-US" dirty="0" err="1" smtClean="0"/>
              <a:t>Shende</a:t>
            </a:r>
            <a:endParaRPr lang="en-US" dirty="0" smtClean="0"/>
          </a:p>
          <a:p>
            <a:pPr lvl="1"/>
            <a:r>
              <a:rPr lang="en-US" dirty="0" smtClean="0"/>
              <a:t>Kevin Huck, Wyatt Spear</a:t>
            </a:r>
          </a:p>
          <a:p>
            <a:r>
              <a:rPr lang="en-US" dirty="0" smtClean="0"/>
              <a:t>TU Dresden</a:t>
            </a:r>
          </a:p>
          <a:p>
            <a:pPr lvl="1"/>
            <a:r>
              <a:rPr lang="en-US" dirty="0" err="1" smtClean="0"/>
              <a:t>Holger</a:t>
            </a:r>
            <a:r>
              <a:rPr lang="en-US" dirty="0" smtClean="0"/>
              <a:t> </a:t>
            </a:r>
            <a:r>
              <a:rPr lang="en-US" dirty="0" err="1" smtClean="0"/>
              <a:t>Brunst</a:t>
            </a:r>
            <a:r>
              <a:rPr lang="en-US" dirty="0" smtClean="0"/>
              <a:t>, Andreas </a:t>
            </a:r>
            <a:r>
              <a:rPr lang="en-US" dirty="0" err="1" smtClean="0"/>
              <a:t>Knupfer</a:t>
            </a:r>
            <a:endParaRPr lang="en-US" dirty="0" smtClean="0"/>
          </a:p>
          <a:p>
            <a:pPr lvl="1"/>
            <a:r>
              <a:rPr lang="en-US" dirty="0" smtClean="0"/>
              <a:t>Wolfgang Nagel</a:t>
            </a:r>
          </a:p>
          <a:p>
            <a:r>
              <a:rPr lang="en-US" dirty="0" smtClean="0"/>
              <a:t>Research Centre </a:t>
            </a:r>
            <a:r>
              <a:rPr lang="en-US" dirty="0" err="1" smtClean="0"/>
              <a:t>Jülich</a:t>
            </a:r>
            <a:endParaRPr lang="en-US" dirty="0" smtClean="0"/>
          </a:p>
          <a:p>
            <a:pPr lvl="1"/>
            <a:r>
              <a:rPr lang="en-US" dirty="0" smtClean="0"/>
              <a:t>Bernd Mohr</a:t>
            </a:r>
          </a:p>
          <a:p>
            <a:pPr lvl="1"/>
            <a:r>
              <a:rPr lang="en-US" dirty="0" smtClean="0"/>
              <a:t>Felix Wolf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7" name="Picture 4" descr="office_of_scien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42472" y="1295856"/>
            <a:ext cx="1668463" cy="517525"/>
          </a:xfrm>
          <a:prstGeom prst="rect">
            <a:avLst/>
          </a:prstGeom>
          <a:noFill/>
        </p:spPr>
      </p:pic>
      <p:pic>
        <p:nvPicPr>
          <p:cNvPr id="8" name="Picture 6" descr="LAN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28512" y="5708091"/>
            <a:ext cx="2132013" cy="612775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2131" y="3879224"/>
            <a:ext cx="7953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DO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8512" y="1067256"/>
            <a:ext cx="7620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2657" y="4776073"/>
            <a:ext cx="1566862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24750" y="3041024"/>
            <a:ext cx="819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19024" y="2668715"/>
            <a:ext cx="9429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nsflog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71349" y="3879224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72061" y="2143732"/>
            <a:ext cx="2690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ACTS-logo-small.gi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066088" y="4057383"/>
            <a:ext cx="6445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7" descr="sandialogo.gif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46700" y="5000061"/>
            <a:ext cx="126365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 descr="pnnl_logo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240618" y="2808455"/>
            <a:ext cx="10937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uologo.gif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066088" y="2073402"/>
            <a:ext cx="8382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2" descr="Logo1_230x80_tweis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4139933"/>
            <a:ext cx="1323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 descr="argonne_logo.jpg                                               000AA94FMacintosh HD                   7C2604DF: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063900"/>
            <a:ext cx="1486597" cy="63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81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Intuitive Performance Engineering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3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PAPI: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ea typeface="ＭＳ Ｐゴシック" charset="0"/>
              </a:rPr>
              <a:t>PAPI documentation </a:t>
            </a:r>
            <a:r>
              <a:rPr lang="en-US" sz="1800" dirty="0" smtClean="0">
                <a:ea typeface="ＭＳ Ｐゴシック" charset="0"/>
              </a:rPr>
              <a:t>is </a:t>
            </a:r>
            <a:r>
              <a:rPr lang="en-US" sz="1800" dirty="0">
                <a:ea typeface="ＭＳ Ｐゴシック" charset="0"/>
              </a:rPr>
              <a:t>available from the PAPI website:</a:t>
            </a:r>
          </a:p>
          <a:p>
            <a:pPr lvl="1" eaLnBrk="1" hangingPunct="1">
              <a:lnSpc>
                <a:spcPct val="90000"/>
              </a:lnSpc>
              <a:buFont typeface="Times" charset="0"/>
              <a:buNone/>
            </a:pPr>
            <a:r>
              <a:rPr lang="en-US" sz="1800" dirty="0">
                <a:ea typeface="ＭＳ Ｐゴシック" charset="0"/>
              </a:rPr>
              <a:t>     </a:t>
            </a:r>
            <a:r>
              <a:rPr lang="en-US" sz="1800" b="1" dirty="0">
                <a:ea typeface="ＭＳ Ｐゴシック" charset="0"/>
                <a:hlinkClick r:id=""/>
              </a:rPr>
              <a:t>http://icl.cs.utk.edu/papi/</a:t>
            </a:r>
            <a:endParaRPr lang="en-US" sz="1800" b="1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TAU: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ea typeface="ＭＳ Ｐゴシック" charset="0"/>
              </a:rPr>
              <a:t>TAU Users Guide and papers available from the TAU website: </a:t>
            </a:r>
            <a:r>
              <a:rPr lang="en-US" sz="1800" b="1" u="sng" dirty="0">
                <a:ea typeface="ＭＳ Ｐゴシック" charset="0"/>
                <a:hlinkClick r:id=""/>
              </a:rPr>
              <a:t>http://tau.uoregon.edu/</a:t>
            </a:r>
            <a:endParaRPr lang="en-US" sz="1800" b="1" u="sng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VAMPIR: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ea typeface="ＭＳ Ｐゴシック" charset="0"/>
              </a:rPr>
              <a:t>VAMPIR </a:t>
            </a:r>
            <a:r>
              <a:rPr lang="en-US" sz="1800" dirty="0" smtClean="0">
                <a:ea typeface="ＭＳ Ｐゴシック" charset="0"/>
              </a:rPr>
              <a:t>website:</a:t>
            </a:r>
            <a:endParaRPr lang="en-US" sz="1800" dirty="0"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  <a:buFont typeface="Times" charset="0"/>
              <a:buNone/>
            </a:pPr>
            <a:r>
              <a:rPr lang="en-US" sz="1800" dirty="0">
                <a:ea typeface="ＭＳ Ｐゴシック" charset="0"/>
              </a:rPr>
              <a:t>    </a:t>
            </a:r>
            <a:r>
              <a:rPr lang="en-US" sz="1800" b="1" dirty="0">
                <a:ea typeface="ＭＳ Ｐゴシック" charset="0"/>
                <a:hlinkClick r:id=""/>
              </a:rPr>
              <a:t>http://www.vampir.eu/</a:t>
            </a:r>
            <a:endParaRPr lang="en-US" sz="1800" b="1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err="1" smtClean="0">
                <a:ea typeface="ＭＳ Ｐゴシック" charset="0"/>
                <a:cs typeface="ＭＳ Ｐゴシック" charset="0"/>
              </a:rPr>
              <a:t>Scalasca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: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 err="1">
                <a:ea typeface="ＭＳ Ｐゴシック" charset="0"/>
              </a:rPr>
              <a:t>Scalasca</a:t>
            </a:r>
            <a:r>
              <a:rPr lang="en-US" sz="1800" dirty="0">
                <a:ea typeface="ＭＳ Ｐゴシック" charset="0"/>
              </a:rPr>
              <a:t> documentation </a:t>
            </a:r>
            <a:r>
              <a:rPr lang="en-US" sz="1800" dirty="0" smtClean="0">
                <a:ea typeface="ＭＳ Ｐゴシック" charset="0"/>
              </a:rPr>
              <a:t>page:</a:t>
            </a:r>
            <a:endParaRPr lang="en-US" sz="1800" dirty="0"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  <a:buFont typeface="Times" charset="0"/>
              <a:buNone/>
            </a:pPr>
            <a:r>
              <a:rPr lang="en-US" sz="1800" dirty="0">
                <a:ea typeface="ＭＳ Ｐゴシック" charset="0"/>
              </a:rPr>
              <a:t>    </a:t>
            </a:r>
            <a:r>
              <a:rPr lang="en-US" sz="1800" b="1" dirty="0">
                <a:ea typeface="ＭＳ Ｐゴシック" charset="0"/>
                <a:hlinkClick r:id=""/>
              </a:rPr>
              <a:t>http://www.scalasca.org/</a:t>
            </a:r>
            <a:endParaRPr lang="en-US" sz="1800" b="1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ea typeface="ＭＳ Ｐゴシック" charset="0"/>
                <a:cs typeface="ＭＳ Ｐゴシック" charset="0"/>
              </a:rPr>
              <a:t>Eclipse 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PTP: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ea typeface="ＭＳ Ｐゴシック" charset="0"/>
              </a:rPr>
              <a:t>Documentation available from the Eclipse PTP website:</a:t>
            </a:r>
          </a:p>
          <a:p>
            <a:pPr lvl="1" eaLnBrk="1" hangingPunct="1">
              <a:lnSpc>
                <a:spcPct val="90000"/>
              </a:lnSpc>
              <a:buFont typeface="Times" charset="0"/>
              <a:buNone/>
            </a:pPr>
            <a:r>
              <a:rPr lang="en-US" sz="1800" dirty="0">
                <a:ea typeface="ＭＳ Ｐゴシック" charset="0"/>
              </a:rPr>
              <a:t>    </a:t>
            </a:r>
            <a:r>
              <a:rPr lang="en-US" sz="1800" b="1" dirty="0">
                <a:ea typeface="ＭＳ Ｐゴシック" charset="0"/>
                <a:hlinkClick r:id=""/>
              </a:rPr>
              <a:t>http://www.eclipse.org/ptp/</a:t>
            </a:r>
            <a:endParaRPr lang="en-US" sz="1800" dirty="0"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23859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1FC1DF3-810F-6246-8117-282605E034D6}" type="slidenum">
              <a:rPr lang="en-US" sz="1400">
                <a:latin typeface="+mn-lt"/>
              </a:rPr>
              <a:pPr/>
              <a:t>74</a:t>
            </a:fld>
            <a:endParaRPr lang="en-US" sz="1400">
              <a:latin typeface="+mn-lt"/>
            </a:endParaRPr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Online References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98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228197" y="1031799"/>
            <a:ext cx="8681405" cy="3188509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If your Fortran code uses free format in .f files (fixed is default for .f</a:t>
            </a:r>
            <a:r>
              <a:rPr lang="en-US" sz="16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):</a:t>
            </a: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18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% </a:t>
            </a:r>
            <a:r>
              <a:rPr lang="en-US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export TAU_OPTIONS</a:t>
            </a: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='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optPdtF95Opts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="-</a:t>
            </a:r>
            <a:r>
              <a:rPr lang="en-US" altLang="ja-JP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R 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free" -</a:t>
            </a:r>
            <a:r>
              <a:rPr lang="en-US" altLang="ja-JP" sz="1500" dirty="0" err="1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optVerbose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'</a:t>
            </a:r>
            <a:endParaRPr lang="en-US" altLang="ja-JP" sz="1500" dirty="0">
              <a:solidFill>
                <a:srgbClr val="000000"/>
              </a:solidFill>
              <a:ea typeface="ＭＳ Ｐゴシック" charset="0"/>
              <a:cs typeface="Courier New"/>
            </a:endParaRPr>
          </a:p>
          <a:p>
            <a:pPr marL="457200" lvl="1" indent="-457200" eaLnBrk="1" hangingPunct="1">
              <a:spcBef>
                <a:spcPts val="0"/>
              </a:spcBef>
              <a:buFont typeface="Times" charset="0"/>
              <a:buNone/>
            </a:pPr>
            <a:endParaRPr lang="en-US" sz="1500" dirty="0">
              <a:solidFill>
                <a:srgbClr val="000000"/>
              </a:solidFill>
              <a:ea typeface="ＭＳ Ｐゴシック" charset="0"/>
            </a:endParaRPr>
          </a:p>
          <a:p>
            <a:pPr marL="457200" indent="-457200" eaLnBrk="1" hangingPunct="1">
              <a:spcBef>
                <a:spcPts val="0"/>
              </a:spcBef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To use the compiler based instrumentation instead of PDT (source-based):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1700" dirty="0">
                <a:solidFill>
                  <a:srgbClr val="000000"/>
                </a:solidFill>
                <a:ea typeface="ＭＳ Ｐゴシック" charset="0"/>
                <a:cs typeface="Courier New"/>
              </a:rPr>
              <a:t>% export TAU_OPTIONS</a:t>
            </a:r>
            <a:r>
              <a:rPr lang="en-US" sz="17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='</a:t>
            </a:r>
            <a:r>
              <a:rPr lang="en-US" altLang="ja-JP" sz="17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700" dirty="0" err="1">
                <a:solidFill>
                  <a:srgbClr val="000000"/>
                </a:solidFill>
                <a:ea typeface="ＭＳ Ｐゴシック" charset="0"/>
                <a:cs typeface="Courier New"/>
              </a:rPr>
              <a:t>optCompInst</a:t>
            </a:r>
            <a:r>
              <a:rPr lang="en-US" altLang="ja-JP" sz="1700" dirty="0">
                <a:solidFill>
                  <a:srgbClr val="000000"/>
                </a:solidFill>
                <a:ea typeface="ＭＳ Ｐゴシック" charset="0"/>
                <a:cs typeface="Courier New"/>
              </a:rPr>
              <a:t> </a:t>
            </a:r>
            <a:r>
              <a:rPr lang="en-US" altLang="ja-JP" sz="17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700" dirty="0" err="1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optVerbose</a:t>
            </a:r>
            <a:r>
              <a:rPr lang="en-US" altLang="ja-JP" sz="17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'</a:t>
            </a:r>
            <a:endParaRPr lang="en-US" altLang="ja-JP" sz="1700" dirty="0">
              <a:solidFill>
                <a:srgbClr val="000000"/>
              </a:solidFill>
              <a:ea typeface="ＭＳ Ｐゴシック" charset="0"/>
              <a:cs typeface="Courier New"/>
            </a:endParaRPr>
          </a:p>
          <a:p>
            <a:pPr marL="457200" lvl="1" indent="-457200" eaLnBrk="1" hangingPunct="1">
              <a:spcBef>
                <a:spcPts val="0"/>
              </a:spcBef>
              <a:buFont typeface="Times" charset="0"/>
              <a:buNone/>
            </a:pPr>
            <a:endParaRPr lang="en-US" sz="1500" dirty="0">
              <a:solidFill>
                <a:srgbClr val="000000"/>
              </a:solidFill>
              <a:ea typeface="ＭＳ Ｐゴシック" charset="0"/>
            </a:endParaRPr>
          </a:p>
          <a:p>
            <a:pPr marL="457200" indent="-457200" eaLnBrk="1" hangingPunct="1">
              <a:spcBef>
                <a:spcPts val="0"/>
              </a:spcBef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If your Fortran code uses C preprocessor directives (#include, #</a:t>
            </a:r>
            <a:r>
              <a:rPr lang="en-US" sz="1600" b="1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ifdef</a:t>
            </a: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, #</a:t>
            </a:r>
            <a:r>
              <a:rPr lang="en-US" sz="1600" b="1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endif</a:t>
            </a: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)</a:t>
            </a:r>
            <a:r>
              <a:rPr lang="en-US" sz="16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:</a:t>
            </a:r>
            <a:br>
              <a:rPr lang="en-US" sz="16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% </a:t>
            </a:r>
            <a:r>
              <a:rPr lang="en-US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export TAU_OPTIONS</a:t>
            </a: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='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500" dirty="0" err="1">
                <a:solidFill>
                  <a:srgbClr val="000000"/>
                </a:solidFill>
                <a:ea typeface="ＭＳ Ｐゴシック" charset="0"/>
                <a:cs typeface="Courier New"/>
              </a:rPr>
              <a:t>optPreProcess</a:t>
            </a:r>
            <a:r>
              <a:rPr lang="en-US" altLang="ja-JP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 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–</a:t>
            </a:r>
            <a:r>
              <a:rPr lang="en-US" altLang="ja-JP" sz="1500" dirty="0" err="1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optVerbose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'</a:t>
            </a:r>
            <a:endParaRPr lang="en-US" altLang="ja-JP" sz="1500" dirty="0">
              <a:solidFill>
                <a:srgbClr val="000000"/>
              </a:solidFill>
              <a:ea typeface="ＭＳ Ｐゴシック" charset="0"/>
              <a:cs typeface="Courier New"/>
            </a:endParaRPr>
          </a:p>
          <a:p>
            <a:pPr marL="457200" lvl="1" indent="-457200" eaLnBrk="1" hangingPunct="1">
              <a:spcBef>
                <a:spcPts val="0"/>
              </a:spcBef>
              <a:buFont typeface="Times" charset="0"/>
              <a:buNone/>
            </a:pPr>
            <a:endParaRPr lang="en-US" sz="1500" dirty="0">
              <a:solidFill>
                <a:srgbClr val="000000"/>
              </a:solidFill>
              <a:ea typeface="ＭＳ Ｐゴシック" charset="0"/>
            </a:endParaRPr>
          </a:p>
          <a:p>
            <a:pPr marL="457200" indent="-457200" eaLnBrk="1" hangingPunct="1">
              <a:spcBef>
                <a:spcPts val="0"/>
              </a:spcBef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To use an instrumentation specification file</a:t>
            </a:r>
            <a:r>
              <a:rPr lang="en-US" sz="16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:</a:t>
            </a:r>
            <a:br>
              <a:rPr lang="en-US" sz="16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% </a:t>
            </a:r>
            <a:r>
              <a:rPr lang="en-US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export TAU_OPTIONS</a:t>
            </a: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</a:t>
            </a:r>
            <a:b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</a:b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	'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500" dirty="0" err="1">
                <a:solidFill>
                  <a:srgbClr val="000000"/>
                </a:solidFill>
                <a:ea typeface="ＭＳ Ｐゴシック" charset="0"/>
                <a:cs typeface="Courier New"/>
              </a:rPr>
              <a:t>optTauSelectFile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</a:t>
            </a:r>
            <a:r>
              <a:rPr lang="en-US" altLang="ja-JP" sz="1500" dirty="0" err="1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select.tau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 </a:t>
            </a:r>
            <a:r>
              <a:rPr lang="en-US" altLang="ja-JP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500" dirty="0" err="1">
                <a:solidFill>
                  <a:srgbClr val="000000"/>
                </a:solidFill>
                <a:ea typeface="ＭＳ Ｐゴシック" charset="0"/>
                <a:cs typeface="Courier New"/>
              </a:rPr>
              <a:t>optVerbose</a:t>
            </a:r>
            <a:r>
              <a:rPr lang="en-US" altLang="ja-JP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 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500" dirty="0" err="1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optPreProcess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’</a:t>
            </a:r>
            <a:endParaRPr lang="en-US" sz="15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 dirty="0"/>
          </a:p>
        </p:txBody>
      </p:sp>
      <p:sp>
        <p:nvSpPr>
          <p:cNvPr id="8089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28D26EB-9D30-334C-BC73-E17A5E927704}" type="slidenum">
              <a:rPr lang="en-US" sz="1400">
                <a:latin typeface="+mn-lt"/>
              </a:rPr>
              <a:pPr/>
              <a:t>75</a:t>
            </a:fld>
            <a:endParaRPr lang="en-US" sz="1400">
              <a:latin typeface="+mn-lt"/>
            </a:endParaRP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Compiling Fortran Codes with TAU </a:t>
            </a:r>
          </a:p>
        </p:txBody>
      </p:sp>
      <p:sp>
        <p:nvSpPr>
          <p:cNvPr id="4" name="Folded Corner 3"/>
          <p:cNvSpPr/>
          <p:nvPr/>
        </p:nvSpPr>
        <p:spPr>
          <a:xfrm>
            <a:off x="764135" y="4510329"/>
            <a:ext cx="3695987" cy="1630120"/>
          </a:xfrm>
          <a:prstGeom prst="foldedCorner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457200"/>
            <a:r>
              <a:rPr lang="en-US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BEGIN_INSTRUMENT_SECTION</a:t>
            </a:r>
          </a:p>
          <a:p>
            <a:pPr lvl="1" indent="-457200"/>
            <a:r>
              <a:rPr lang="en-US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loops </a:t>
            </a:r>
            <a:r>
              <a:rPr lang="en-US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file</a:t>
            </a:r>
            <a:r>
              <a:rPr lang="en-US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="</a:t>
            </a:r>
            <a:r>
              <a:rPr lang="en-US" altLang="ja-JP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*" </a:t>
            </a:r>
            <a:r>
              <a:rPr lang="en-US" altLang="ja-JP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routine</a:t>
            </a:r>
            <a:r>
              <a:rPr lang="en-US" altLang="ja-JP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="#"</a:t>
            </a:r>
            <a:endParaRPr lang="en-US" altLang="ja-JP" sz="1300" dirty="0">
              <a:solidFill>
                <a:srgbClr val="000000"/>
              </a:solidFill>
              <a:ea typeface="ＭＳ Ｐゴシック" charset="0"/>
              <a:cs typeface="Courier New"/>
            </a:endParaRPr>
          </a:p>
          <a:p>
            <a:pPr lvl="1" indent="-457200"/>
            <a:r>
              <a:rPr lang="en-US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memory file="</a:t>
            </a:r>
            <a:r>
              <a:rPr lang="en-US" altLang="ja-JP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foo.f90" routine</a:t>
            </a:r>
            <a:r>
              <a:rPr lang="en-US" altLang="ja-JP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=”#"</a:t>
            </a:r>
            <a:endParaRPr lang="en-US" sz="1300" dirty="0" smtClean="0">
              <a:solidFill>
                <a:srgbClr val="000000"/>
              </a:solidFill>
              <a:ea typeface="ＭＳ Ｐゴシック" charset="0"/>
              <a:cs typeface="Courier New"/>
            </a:endParaRPr>
          </a:p>
          <a:p>
            <a:pPr lvl="1" indent="-457200"/>
            <a:r>
              <a:rPr lang="en-US" sz="1300" dirty="0" err="1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io</a:t>
            </a:r>
            <a:r>
              <a:rPr lang="en-US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 </a:t>
            </a:r>
            <a:r>
              <a:rPr lang="en-US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file</a:t>
            </a:r>
            <a:r>
              <a:rPr lang="en-US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="</a:t>
            </a:r>
            <a:r>
              <a:rPr lang="en-US" altLang="ja-JP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abc.f90" </a:t>
            </a:r>
            <a:r>
              <a:rPr lang="en-US" altLang="ja-JP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routine</a:t>
            </a:r>
            <a:r>
              <a:rPr lang="en-US" altLang="ja-JP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="FOO"</a:t>
            </a:r>
            <a:endParaRPr lang="en-US" altLang="ja-JP" sz="1300" dirty="0">
              <a:solidFill>
                <a:srgbClr val="000000"/>
              </a:solidFill>
              <a:ea typeface="ＭＳ Ｐゴシック" charset="0"/>
              <a:cs typeface="Courier New"/>
            </a:endParaRPr>
          </a:p>
          <a:p>
            <a:pPr lvl="1" indent="-457200"/>
            <a:r>
              <a:rPr lang="en-US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END_INSTRUMENT_SECTION</a:t>
            </a:r>
            <a:endParaRPr lang="en-US" sz="1700" dirty="0">
              <a:solidFill>
                <a:srgbClr val="000000"/>
              </a:solidFill>
              <a:ea typeface="ＭＳ Ｐゴシック" charset="0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4135" y="4120219"/>
            <a:ext cx="2584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Example </a:t>
            </a:r>
            <a:r>
              <a:rPr lang="en-US" sz="2000" b="1" dirty="0" err="1" smtClean="0"/>
              <a:t>select.tau</a:t>
            </a:r>
            <a:r>
              <a:rPr lang="en-US" sz="2000" b="1" dirty="0" smtClean="0"/>
              <a:t> file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96413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AutoShape 3"/>
          <p:cNvSpPr>
            <a:spLocks noGrp="1" noChangeArrowheads="1"/>
          </p:cNvSpPr>
          <p:nvPr>
            <p:ph idx="1"/>
          </p:nvPr>
        </p:nvSpPr>
        <p:spPr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% export TAU_MAKEFILE=$</a:t>
            </a:r>
            <a:r>
              <a:rPr lang="en-US" sz="1200" b="1" dirty="0" smtClean="0">
                <a:latin typeface="Courier New" charset="0"/>
                <a:ea typeface="ＭＳ Ｐゴシック" charset="0"/>
                <a:cs typeface="ＭＳ Ｐゴシック" charset="0"/>
              </a:rPr>
              <a:t>TAU/</a:t>
            </a:r>
            <a:r>
              <a:rPr lang="en-US" sz="1200" b="1" dirty="0" err="1">
                <a:latin typeface="Courier New" charset="0"/>
                <a:ea typeface="ＭＳ Ｐゴシック" charset="0"/>
                <a:cs typeface="ＭＳ Ｐゴシック" charset="0"/>
              </a:rPr>
              <a:t>Makefile.tau-bgqtimers</a:t>
            </a:r>
            <a:r>
              <a:rPr lang="en-US" sz="1200" b="1" dirty="0" err="1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-papi</a:t>
            </a:r>
            <a:r>
              <a:rPr lang="en-US" sz="1200" b="1" dirty="0" err="1">
                <a:latin typeface="Courier New" charset="0"/>
                <a:ea typeface="ＭＳ Ｐゴシック" charset="0"/>
                <a:cs typeface="ＭＳ Ｐゴシック" charset="0"/>
              </a:rPr>
              <a:t>-mpi-pdt</a:t>
            </a:r>
            <a:endParaRPr lang="en-US" sz="12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% export TAU_OPTIONS=</a:t>
            </a:r>
            <a:r>
              <a:rPr lang="ja-JP" alt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‘</a:t>
            </a:r>
            <a:r>
              <a:rPr lang="en-US" altLang="ja-JP" sz="1200" b="1" dirty="0">
                <a:latin typeface="Courier New" charset="0"/>
                <a:ea typeface="ＭＳ Ｐゴシック" charset="0"/>
                <a:cs typeface="ＭＳ Ｐゴシック" charset="0"/>
              </a:rPr>
              <a:t>-</a:t>
            </a:r>
            <a:r>
              <a:rPr lang="en-US" altLang="ja-JP" sz="1200" b="1" dirty="0" err="1">
                <a:latin typeface="Courier New" charset="0"/>
                <a:ea typeface="ＭＳ Ｐゴシック" charset="0"/>
                <a:cs typeface="ＭＳ Ｐゴシック" charset="0"/>
              </a:rPr>
              <a:t>optTauSelectFile</a:t>
            </a:r>
            <a:r>
              <a:rPr lang="en-US" altLang="ja-JP" sz="1200" b="1" dirty="0">
                <a:latin typeface="Courier New" charset="0"/>
                <a:ea typeface="ＭＳ Ｐゴシック" charset="0"/>
                <a:cs typeface="ＭＳ Ｐゴシック" charset="0"/>
              </a:rPr>
              <a:t>=</a:t>
            </a:r>
            <a:r>
              <a:rPr lang="en-US" altLang="ja-JP" sz="1200" b="1" dirty="0" err="1">
                <a:latin typeface="Courier New" charset="0"/>
                <a:ea typeface="ＭＳ Ｐゴシック" charset="0"/>
                <a:cs typeface="ＭＳ Ｐゴシック" charset="0"/>
              </a:rPr>
              <a:t>select.tau</a:t>
            </a:r>
            <a:r>
              <a:rPr lang="en-US" altLang="ja-JP" sz="1200" b="1" dirty="0">
                <a:latin typeface="Courier New" charset="0"/>
                <a:ea typeface="ＭＳ Ｐゴシック" charset="0"/>
                <a:cs typeface="ＭＳ Ｐゴシック" charset="0"/>
              </a:rPr>
              <a:t> –</a:t>
            </a:r>
            <a:r>
              <a:rPr lang="en-US" altLang="ja-JP" sz="1200" b="1" dirty="0" err="1">
                <a:latin typeface="Courier New" charset="0"/>
                <a:ea typeface="ＭＳ Ｐゴシック" charset="0"/>
                <a:cs typeface="ＭＳ Ｐゴシック" charset="0"/>
              </a:rPr>
              <a:t>optVerbose</a:t>
            </a:r>
            <a:r>
              <a:rPr lang="ja-JP" alt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’</a:t>
            </a:r>
            <a:endParaRPr lang="en-US" altLang="ja-JP" sz="12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% cat </a:t>
            </a:r>
            <a:r>
              <a:rPr lang="en-US" sz="1200" b="1" dirty="0" err="1">
                <a:latin typeface="Courier New" charset="0"/>
                <a:ea typeface="ＭＳ Ｐゴシック" charset="0"/>
                <a:cs typeface="ＭＳ Ｐゴシック" charset="0"/>
              </a:rPr>
              <a:t>select.tau</a:t>
            </a:r>
            <a:endParaRPr lang="en-US" sz="12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  BEGIN_INSTRUMENT_SECTION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  loops routine=</a:t>
            </a:r>
            <a:r>
              <a:rPr lang="ja-JP" alt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200" b="1" dirty="0">
                <a:latin typeface="Courier New" charset="0"/>
                <a:ea typeface="ＭＳ Ｐゴシック" charset="0"/>
                <a:cs typeface="ＭＳ Ｐゴシック" charset="0"/>
              </a:rPr>
              <a:t>#</a:t>
            </a:r>
            <a:r>
              <a:rPr lang="ja-JP" alt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sz="12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  END_INSTRUMENT_SECTION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2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% export PATH=$TAU_ROOT/bin:$PATH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% make F90=tau_f90.sh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(Or edit </a:t>
            </a:r>
            <a:r>
              <a:rPr lang="en-US" sz="1200" b="1" dirty="0" err="1">
                <a:latin typeface="Courier New" charset="0"/>
                <a:ea typeface="ＭＳ Ｐゴシック" charset="0"/>
                <a:cs typeface="ＭＳ Ｐゴシック" charset="0"/>
              </a:rPr>
              <a:t>Makefile</a:t>
            </a: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 and change F90=tau_f90.sh)</a:t>
            </a:r>
            <a:endParaRPr lang="en-US" sz="1200" b="1" dirty="0">
              <a:solidFill>
                <a:srgbClr val="FF00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%  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1200" b="1" dirty="0" err="1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qsub</a:t>
            </a:r>
            <a:r>
              <a:rPr lang="en-US" sz="1200" b="1" dirty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--</a:t>
            </a:r>
            <a:r>
              <a:rPr lang="en-US" sz="1200" b="1" dirty="0" err="1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env</a:t>
            </a:r>
            <a:r>
              <a:rPr lang="en-US" sz="1200" b="1" dirty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TAU_METRICS=TIME:PAPI_FP_INS:PAPI_L1_DCM –n 4 –t 15 ./</a:t>
            </a:r>
            <a:r>
              <a:rPr lang="en-US" sz="1200" b="1" dirty="0" err="1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a.out</a:t>
            </a:r>
            <a:endParaRPr lang="en-US" sz="1200" b="1" dirty="0">
              <a:solidFill>
                <a:srgbClr val="FF00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1200" b="1" dirty="0" err="1">
                <a:latin typeface="Courier New" charset="0"/>
                <a:ea typeface="ＭＳ Ｐゴシック" charset="0"/>
                <a:cs typeface="ＭＳ Ｐゴシック" charset="0"/>
              </a:rPr>
              <a:t>paraprof</a:t>
            </a: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 -–pack </a:t>
            </a:r>
            <a:r>
              <a:rPr lang="en-US" sz="1200" b="1" dirty="0" err="1">
                <a:latin typeface="Courier New" charset="0"/>
                <a:ea typeface="ＭＳ Ｐゴシック" charset="0"/>
                <a:cs typeface="ＭＳ Ｐゴシック" charset="0"/>
              </a:rPr>
              <a:t>app.ppk</a:t>
            </a:r>
            <a:endParaRPr lang="en-US" sz="12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	Move the </a:t>
            </a:r>
            <a:r>
              <a:rPr lang="en-US" sz="1200" b="1" dirty="0" err="1">
                <a:latin typeface="Courier New" charset="0"/>
                <a:ea typeface="ＭＳ Ｐゴシック" charset="0"/>
                <a:cs typeface="ＭＳ Ｐゴシック" charset="0"/>
              </a:rPr>
              <a:t>app.ppk</a:t>
            </a: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 file to your desktop. 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1200" b="1" dirty="0" err="1">
                <a:latin typeface="Courier New" charset="0"/>
                <a:ea typeface="ＭＳ Ｐゴシック" charset="0"/>
                <a:cs typeface="ＭＳ Ｐゴシック" charset="0"/>
              </a:rPr>
              <a:t>paraprof</a:t>
            </a: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>
                <a:latin typeface="Courier New" charset="0"/>
                <a:ea typeface="ＭＳ Ｐゴシック" charset="0"/>
                <a:cs typeface="ＭＳ Ｐゴシック" charset="0"/>
              </a:rPr>
              <a:t>app.ppk</a:t>
            </a:r>
            <a:endParaRPr lang="en-US" sz="12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  Choose Options -&gt; Show Derived Metrics Panel -&gt; </a:t>
            </a:r>
            <a:r>
              <a:rPr lang="ja-JP" alt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200" b="1" dirty="0">
                <a:latin typeface="Courier New" charset="0"/>
                <a:ea typeface="ＭＳ Ｐゴシック" charset="0"/>
                <a:cs typeface="ＭＳ Ｐゴシック" charset="0"/>
              </a:rPr>
              <a:t>PAPI_FP_INS</a:t>
            </a:r>
            <a:r>
              <a:rPr lang="ja-JP" alt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200" b="1" dirty="0">
                <a:latin typeface="Courier New" charset="0"/>
                <a:ea typeface="ＭＳ Ｐゴシック" charset="0"/>
                <a:cs typeface="ＭＳ Ｐゴシック" charset="0"/>
              </a:rPr>
              <a:t>, click </a:t>
            </a:r>
            <a:r>
              <a:rPr lang="ja-JP" alt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200" b="1" dirty="0">
                <a:latin typeface="Courier New" charset="0"/>
                <a:ea typeface="ＭＳ Ｐゴシック" charset="0"/>
                <a:cs typeface="ＭＳ Ｐゴシック" charset="0"/>
              </a:rPr>
              <a:t>/</a:t>
            </a:r>
            <a:r>
              <a:rPr lang="ja-JP" alt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200" b="1" dirty="0">
                <a:latin typeface="Courier New" charset="0"/>
                <a:ea typeface="ＭＳ Ｐゴシック" charset="0"/>
                <a:cs typeface="ＭＳ Ｐゴシック" charset="0"/>
              </a:rPr>
              <a:t>, </a:t>
            </a:r>
            <a:r>
              <a:rPr lang="ja-JP" alt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200" b="1" dirty="0">
                <a:latin typeface="Courier New" charset="0"/>
                <a:ea typeface="ＭＳ Ｐゴシック" charset="0"/>
                <a:cs typeface="ＭＳ Ｐゴシック" charset="0"/>
              </a:rPr>
              <a:t>TIME</a:t>
            </a:r>
            <a:r>
              <a:rPr lang="ja-JP" alt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200" b="1" dirty="0">
                <a:latin typeface="Courier New" charset="0"/>
                <a:ea typeface="ＭＳ Ｐゴシック" charset="0"/>
                <a:cs typeface="ＭＳ Ｐゴシック" charset="0"/>
              </a:rPr>
              <a:t>, click </a:t>
            </a:r>
            <a:r>
              <a:rPr lang="ja-JP" alt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200" b="1" dirty="0">
                <a:latin typeface="Courier New" charset="0"/>
                <a:ea typeface="ＭＳ Ｐゴシック" charset="0"/>
                <a:cs typeface="ＭＳ Ｐゴシック" charset="0"/>
              </a:rPr>
              <a:t>Apply</a:t>
            </a:r>
            <a:r>
              <a:rPr lang="ja-JP" alt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200" b="1" dirty="0">
                <a:latin typeface="Courier New" charset="0"/>
                <a:ea typeface="ＭＳ Ｐゴシック" charset="0"/>
                <a:cs typeface="ＭＳ Ｐゴシック" charset="0"/>
              </a:rPr>
              <a:t>  and choose the derived metric.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200" b="1" dirty="0">
              <a:latin typeface="Courier Ne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17305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5942B7B-A7D1-694D-BD30-FEB9788EC6A7}" type="slidenum">
              <a:rPr lang="en-US" sz="1400"/>
              <a:pPr/>
              <a:t>76</a:t>
            </a:fld>
            <a:endParaRPr lang="en-US" sz="1400"/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>
                <a:ea typeface="ＭＳ Ｐゴシック" charset="0"/>
                <a:cs typeface="ＭＳ Ｐゴシック" charset="0"/>
              </a:rPr>
              <a:t>Generate a PAPI profile with 2 or more counters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55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5" name="AutoShape 3"/>
          <p:cNvSpPr>
            <a:spLocks noGrp="1" noChangeArrowheads="1"/>
          </p:cNvSpPr>
          <p:nvPr>
            <p:ph idx="1"/>
          </p:nvPr>
        </p:nvSpPr>
        <p:spPr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export TAU_MAKEFILE=$TAU/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Makefile.tau-bgqtimers-papi-mpi-pdt</a:t>
            </a:r>
            <a:endParaRPr lang="en-US" sz="16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export PATH=$TAU_ROOT/bin:$PATH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export TAU_OPTIONS=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‘</a:t>
            </a:r>
            <a:r>
              <a:rPr lang="en-US" altLang="ja-JP" sz="1600" b="1" dirty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-</a:t>
            </a:r>
            <a:r>
              <a:rPr lang="en-US" altLang="ja-JP" sz="1600" b="1" dirty="0" err="1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optTrackIO</a:t>
            </a:r>
            <a:r>
              <a:rPr lang="en-US" altLang="ja-JP" sz="1600" b="1" dirty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–</a:t>
            </a:r>
            <a:r>
              <a:rPr lang="en-US" altLang="ja-JP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optVerbose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make CC=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tau_cc.sh</a:t>
            </a: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CXX=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tau_cxx.sh</a:t>
            </a: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F90=tau_f90.sh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mpirun</a:t>
            </a: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–n 4 ./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a.out</a:t>
            </a:r>
            <a:endParaRPr lang="en-US" sz="16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paraprof</a:t>
            </a: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–pack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ioprofile.ppk</a:t>
            </a:r>
            <a:endParaRPr lang="en-US" sz="16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1600" b="1" dirty="0">
                <a:solidFill>
                  <a:srgbClr val="FF09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export TAU_TRACK_IO_PARAMS 1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mpirun</a:t>
            </a: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–n 4 ./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a.out</a:t>
            </a: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(to track parameters used in POSIX I/O calls as context events)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20787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6AC44AA-2981-8943-91A5-EB4B5892F7D5}" type="slidenum">
              <a:rPr lang="en-US" sz="1400"/>
              <a:pPr/>
              <a:t>77</a:t>
            </a:fld>
            <a:endParaRPr lang="en-US" sz="1400"/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Tracking I/O in static binaries</a:t>
            </a:r>
          </a:p>
        </p:txBody>
      </p:sp>
    </p:spTree>
    <p:extLst>
      <p:ext uri="{BB962C8B-B14F-4D97-AF65-F5344CB8AC3E}">
        <p14:creationId xmlns:p14="http://schemas.microsoft.com/office/powerpoint/2010/main" val="2206085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itchFamily="-1" charset="0"/>
              <a:buChar char="•"/>
            </a:pP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Installing PDT: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  <a:p>
            <a:pPr lvl="1"/>
            <a:r>
              <a:rPr lang="en-US" sz="2000" dirty="0" err="1"/>
              <a:t>wget</a:t>
            </a:r>
            <a:r>
              <a:rPr lang="en-US" sz="2000" dirty="0"/>
              <a:t> http://</a:t>
            </a:r>
            <a:r>
              <a:rPr lang="en-US" sz="2000" dirty="0" err="1"/>
              <a:t>tau.uoregon.edu</a:t>
            </a:r>
            <a:r>
              <a:rPr lang="en-US" sz="2000" dirty="0"/>
              <a:t>/</a:t>
            </a:r>
            <a:r>
              <a:rPr lang="en-US" sz="2000" dirty="0" err="1" smtClean="0"/>
              <a:t>pdt.tgz</a:t>
            </a:r>
            <a:endParaRPr lang="en-US" sz="2000" dirty="0"/>
          </a:p>
          <a:p>
            <a:pPr lvl="1"/>
            <a:r>
              <a:rPr lang="en-US" sz="2000" dirty="0"/>
              <a:t>./</a:t>
            </a:r>
            <a:r>
              <a:rPr lang="en-US" sz="2000" dirty="0" smtClean="0"/>
              <a:t>configure –prefix=&lt;dir&gt;; </a:t>
            </a:r>
            <a:r>
              <a:rPr lang="en-US" sz="2000" dirty="0"/>
              <a:t>make ; make install</a:t>
            </a:r>
            <a:endParaRPr lang="en-US" dirty="0" smtClean="0"/>
          </a:p>
          <a:p>
            <a:pPr marL="0" indent="0">
              <a:buFont typeface="Arial" pitchFamily="-1" charset="0"/>
              <a:buChar char="•"/>
            </a:pP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Installing TAU: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  <a:p>
            <a:pPr lvl="1"/>
            <a:r>
              <a:rPr lang="en-US" sz="2000" dirty="0"/>
              <a:t> </a:t>
            </a:r>
            <a:r>
              <a:rPr lang="en-US" sz="2000" dirty="0" err="1"/>
              <a:t>wget</a:t>
            </a:r>
            <a:r>
              <a:rPr lang="en-US" sz="2000" dirty="0"/>
              <a:t> http://</a:t>
            </a:r>
            <a:r>
              <a:rPr lang="en-US" sz="2000" dirty="0" err="1"/>
              <a:t>tau.uoregon.edu</a:t>
            </a:r>
            <a:r>
              <a:rPr lang="en-US" sz="2000" dirty="0"/>
              <a:t>/</a:t>
            </a:r>
            <a:r>
              <a:rPr lang="en-US" sz="2000" dirty="0" err="1"/>
              <a:t>tau.tgz</a:t>
            </a:r>
            <a:endParaRPr lang="en-US" sz="2000" dirty="0"/>
          </a:p>
          <a:p>
            <a:pPr lvl="1"/>
            <a:r>
              <a:rPr lang="en-US" sz="2000" dirty="0"/>
              <a:t> ./configure</a:t>
            </a:r>
            <a:r>
              <a:rPr lang="en-US" sz="2000" dirty="0" smtClean="0"/>
              <a:t> -</a:t>
            </a:r>
            <a:r>
              <a:rPr lang="en-US" sz="2000" dirty="0" err="1" smtClean="0"/>
              <a:t>bfd</a:t>
            </a:r>
            <a:r>
              <a:rPr lang="en-US" sz="2000" dirty="0" smtClean="0"/>
              <a:t>=download -</a:t>
            </a:r>
            <a:r>
              <a:rPr lang="en-US" sz="2000" dirty="0" err="1" smtClean="0"/>
              <a:t>pdt</a:t>
            </a:r>
            <a:r>
              <a:rPr lang="en-US" sz="2000" dirty="0"/>
              <a:t>=&lt;dir&gt;</a:t>
            </a:r>
            <a:r>
              <a:rPr lang="en-US" sz="2000" dirty="0" smtClean="0"/>
              <a:t> -</a:t>
            </a:r>
            <a:r>
              <a:rPr lang="en-US" sz="2000" dirty="0" err="1" smtClean="0"/>
              <a:t>papi</a:t>
            </a:r>
            <a:r>
              <a:rPr lang="en-US" sz="2000" dirty="0" smtClean="0"/>
              <a:t>=&lt;dir&gt; ...</a:t>
            </a:r>
          </a:p>
          <a:p>
            <a:pPr lvl="1"/>
            <a:r>
              <a:rPr lang="en-US" sz="2000" dirty="0"/>
              <a:t>make install</a:t>
            </a:r>
            <a:endParaRPr lang="en-US" sz="2000" dirty="0" smtClean="0"/>
          </a:p>
          <a:p>
            <a:pPr marL="0" indent="0">
              <a:buFont typeface="Arial" pitchFamily="-1" charset="0"/>
              <a:buChar char="•"/>
            </a:pP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Using TAU: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  <a:p>
            <a:pPr lvl="1"/>
            <a:r>
              <a:rPr lang="en-US" sz="2000" dirty="0"/>
              <a:t>export TAU_MAKEFILE=&lt;</a:t>
            </a:r>
            <a:r>
              <a:rPr lang="en-US" sz="2000" dirty="0" err="1"/>
              <a:t>taudir</a:t>
            </a:r>
            <a:r>
              <a:rPr lang="en-US" sz="2000" dirty="0"/>
              <a:t>&gt;</a:t>
            </a:r>
            <a:r>
              <a:rPr lang="en-US" sz="2000" dirty="0" smtClean="0"/>
              <a:t>/&lt;arch&gt;/lib</a:t>
            </a:r>
            <a:r>
              <a:rPr lang="en-US" sz="2000" dirty="0"/>
              <a:t>/</a:t>
            </a:r>
            <a:r>
              <a:rPr lang="en-US" sz="2000" dirty="0" err="1"/>
              <a:t>Makefile.tau</a:t>
            </a:r>
            <a:r>
              <a:rPr lang="en-US" sz="2000" dirty="0" smtClean="0"/>
              <a:t>-&lt;TAGS&gt;</a:t>
            </a:r>
          </a:p>
          <a:p>
            <a:pPr lvl="1"/>
            <a:r>
              <a:rPr lang="en-US" sz="2000" dirty="0"/>
              <a:t>make CC=</a:t>
            </a:r>
            <a:r>
              <a:rPr lang="en-US" sz="2000" dirty="0" err="1"/>
              <a:t>tau_cc.sh</a:t>
            </a:r>
            <a:r>
              <a:rPr lang="en-US" sz="2000" dirty="0"/>
              <a:t>   CXX=</a:t>
            </a:r>
            <a:r>
              <a:rPr lang="en-US" sz="2000" dirty="0" err="1"/>
              <a:t>tau_cxx.sh</a:t>
            </a:r>
            <a:r>
              <a:rPr lang="en-US" sz="2000" dirty="0"/>
              <a:t>   F90=tau_f90.</a:t>
            </a:r>
            <a:r>
              <a:rPr lang="en-US" sz="2000" dirty="0" smtClean="0"/>
              <a:t>sh</a:t>
            </a:r>
            <a:endParaRPr lang="en-US" dirty="0">
              <a:ea typeface="ＭＳ Ｐゴシック" pitchFamily="-1" charset="-128"/>
            </a:endParaRPr>
          </a:p>
          <a:p>
            <a:pPr marL="0" indent="0">
              <a:buFont typeface="Arial" pitchFamily="-1" charset="0"/>
              <a:buChar char="•"/>
            </a:pP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ATPSEC'14, Copyright © ParaTools, Inc.   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56023E-F5FE-E54C-8B0A-F7732DB5B797}" type="slidenum">
              <a:rPr lang="en-US">
                <a:solidFill>
                  <a:srgbClr val="898989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78</a:t>
            </a:fld>
            <a:endParaRPr lang="en-US" dirty="0">
              <a:solidFill>
                <a:srgbClr val="898989"/>
              </a:solidFill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92513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Installing and Configuring TAU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690048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1400" dirty="0" smtClean="0">
                <a:ea typeface="ＭＳ Ｐゴシック" pitchFamily="-1" charset="-128"/>
                <a:cs typeface="ＭＳ Ｐゴシック" pitchFamily="-1" charset="-128"/>
              </a:rPr>
              <a:t>% </a:t>
            </a:r>
            <a:r>
              <a:rPr lang="en-US" sz="1400" dirty="0" err="1" smtClean="0">
                <a:ea typeface="ＭＳ Ｐゴシック" pitchFamily="-1" charset="-128"/>
                <a:cs typeface="ＭＳ Ｐゴシック" pitchFamily="-1" charset="-128"/>
              </a:rPr>
              <a:t>tau_compiler.sh</a:t>
            </a:r>
            <a:endParaRPr lang="en-US" sz="1400" dirty="0" smtClean="0">
              <a:ea typeface="ＭＳ Ｐゴシック" pitchFamily="-1" charset="-128"/>
              <a:cs typeface="ＭＳ Ｐゴシック" pitchFamily="-1" charset="-128"/>
            </a:endParaRP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optVerbose</a:t>
            </a:r>
            <a:r>
              <a:rPr lang="en-US" sz="1400" dirty="0" smtClean="0"/>
              <a:t>				Turn on verbose debugging messages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optCompInst</a:t>
            </a:r>
            <a:r>
              <a:rPr lang="en-US" sz="1400" dirty="0" smtClean="0">
                <a:solidFill>
                  <a:srgbClr val="FF0000"/>
                </a:solidFill>
              </a:rPr>
              <a:t>	</a:t>
            </a:r>
            <a:r>
              <a:rPr lang="en-US" sz="1400" dirty="0" smtClean="0"/>
              <a:t>		Use compiler based instrumentation</a:t>
            </a:r>
          </a:p>
          <a:p>
            <a:pPr lvl="1" eaLnBrk="1" hangingPunct="1">
              <a:buFont typeface="Wingdings" pitchFamily="-1" charset="2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optNoCompInst</a:t>
            </a:r>
            <a:r>
              <a:rPr lang="en-US" sz="1400" dirty="0" smtClean="0"/>
              <a:t>			Do not revert to compiler instrumentation if source instrumentation fails.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﻿-</a:t>
            </a:r>
            <a:r>
              <a:rPr lang="en-US" sz="1400" dirty="0" err="1" smtClean="0">
                <a:solidFill>
                  <a:srgbClr val="FF0000"/>
                </a:solidFill>
              </a:rPr>
              <a:t>optTrackIO</a:t>
            </a:r>
            <a:r>
              <a:rPr lang="en-US" sz="1400" dirty="0" smtClean="0"/>
              <a:t>         			Wrap POSIX I/O call and calculates </a:t>
            </a:r>
            <a:r>
              <a:rPr lang="en-US" sz="1400" dirty="0" err="1" smtClean="0"/>
              <a:t>vol</a:t>
            </a:r>
            <a:r>
              <a:rPr lang="en-US" sz="1400" dirty="0" smtClean="0"/>
              <a:t>/</a:t>
            </a:r>
            <a:r>
              <a:rPr lang="en-US" sz="1400" dirty="0" err="1" smtClean="0"/>
              <a:t>bw</a:t>
            </a:r>
            <a:r>
              <a:rPr lang="en-US" sz="1400" dirty="0" smtClean="0"/>
              <a:t> of I/O operations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﻿-</a:t>
            </a:r>
            <a:r>
              <a:rPr lang="en-US" sz="1400" dirty="0" err="1" smtClean="0">
                <a:solidFill>
                  <a:srgbClr val="FF0000"/>
                </a:solidFill>
              </a:rPr>
              <a:t>optMemDbg</a:t>
            </a:r>
            <a:r>
              <a:rPr lang="en-US" sz="1400" dirty="0" smtClean="0"/>
              <a:t>         			Runtime bounds checking (see TAU_MEMDBG_* </a:t>
            </a:r>
            <a:r>
              <a:rPr lang="en-US" sz="1400" dirty="0" err="1" smtClean="0"/>
              <a:t>env</a:t>
            </a:r>
            <a:r>
              <a:rPr lang="en-US" sz="1400" dirty="0" smtClean="0"/>
              <a:t> </a:t>
            </a:r>
            <a:r>
              <a:rPr lang="en-US" sz="1400" dirty="0" err="1" smtClean="0"/>
              <a:t>vars</a:t>
            </a:r>
            <a:r>
              <a:rPr lang="en-US" sz="1400" dirty="0" smtClean="0"/>
              <a:t>) 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optKeepFiles</a:t>
            </a:r>
            <a:r>
              <a:rPr lang="en-US" sz="1400" dirty="0" smtClean="0"/>
              <a:t>         			Does not remove intermediate .</a:t>
            </a:r>
            <a:r>
              <a:rPr lang="en-US" sz="1400" dirty="0" err="1" smtClean="0"/>
              <a:t>pdb</a:t>
            </a:r>
            <a:r>
              <a:rPr lang="en-US" sz="1400" dirty="0" smtClean="0"/>
              <a:t> and .inst.* files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optPreProcess</a:t>
            </a:r>
            <a:r>
              <a:rPr lang="en-US" sz="1400" dirty="0" smtClean="0"/>
              <a:t>         		Preprocess sources (</a:t>
            </a:r>
            <a:r>
              <a:rPr lang="en-US" sz="1400" dirty="0" err="1" smtClean="0"/>
              <a:t>OpenMP</a:t>
            </a:r>
            <a:r>
              <a:rPr lang="en-US" sz="1400" dirty="0" smtClean="0"/>
              <a:t>, Fortran) before instrumentation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optTauSelectFile</a:t>
            </a:r>
            <a:r>
              <a:rPr lang="en-US" sz="1400" dirty="0" smtClean="0">
                <a:solidFill>
                  <a:srgbClr val="FF0000"/>
                </a:solidFill>
              </a:rPr>
              <a:t>=</a:t>
            </a:r>
            <a:r>
              <a:rPr lang="ja-JP" altLang="en-US" sz="1400" dirty="0" smtClean="0">
                <a:solidFill>
                  <a:srgbClr val="FF0000"/>
                </a:solidFill>
                <a:ea typeface="ＭＳ Ｐゴシック" pitchFamily="-1" charset="-128"/>
              </a:rPr>
              <a:t>”</a:t>
            </a:r>
            <a:r>
              <a:rPr lang="en-US" altLang="ja-JP" sz="1400" dirty="0" smtClean="0">
                <a:solidFill>
                  <a:srgbClr val="FF0000"/>
                </a:solidFill>
              </a:rPr>
              <a:t>&lt;file&gt;"</a:t>
            </a:r>
            <a:r>
              <a:rPr lang="en-US" altLang="ja-JP" sz="1400" dirty="0" smtClean="0"/>
              <a:t> 	Specify selective instrumentation file for </a:t>
            </a:r>
            <a:r>
              <a:rPr lang="en-US" altLang="ja-JP" sz="1400" i="1" dirty="0" err="1" smtClean="0"/>
              <a:t>tau_instrumentor</a:t>
            </a:r>
            <a:endParaRPr lang="en-US" altLang="ja-JP" sz="1400" i="1" dirty="0" smtClean="0"/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optTauWrapFile</a:t>
            </a:r>
            <a:r>
              <a:rPr lang="en-US" sz="1400" dirty="0" smtClean="0">
                <a:solidFill>
                  <a:srgbClr val="FF0000"/>
                </a:solidFill>
              </a:rPr>
              <a:t>=</a:t>
            </a:r>
            <a:r>
              <a:rPr lang="ja-JP" altLang="en-US" sz="1400" dirty="0" smtClean="0">
                <a:solidFill>
                  <a:srgbClr val="FF0000"/>
                </a:solidFill>
                <a:ea typeface="ＭＳ Ｐゴシック" pitchFamily="-1" charset="-128"/>
              </a:rPr>
              <a:t>”</a:t>
            </a:r>
            <a:r>
              <a:rPr lang="en-US" altLang="ja-JP" sz="1400" dirty="0" smtClean="0">
                <a:solidFill>
                  <a:srgbClr val="FF0000"/>
                </a:solidFill>
              </a:rPr>
              <a:t>&lt;file&gt;"</a:t>
            </a:r>
            <a:r>
              <a:rPr lang="en-US" altLang="ja-JP" sz="1400" dirty="0" smtClean="0"/>
              <a:t> 	Specify path to </a:t>
            </a:r>
            <a:r>
              <a:rPr lang="en-US" altLang="ja-JP" sz="1400" i="1" dirty="0" err="1" smtClean="0"/>
              <a:t>link_options.tau</a:t>
            </a:r>
            <a:r>
              <a:rPr lang="en-US" altLang="ja-JP" sz="1400" i="1" dirty="0" smtClean="0"/>
              <a:t> </a:t>
            </a:r>
            <a:r>
              <a:rPr lang="en-US" altLang="ja-JP" sz="1400" dirty="0" smtClean="0"/>
              <a:t>generated by</a:t>
            </a:r>
            <a:r>
              <a:rPr lang="en-US" altLang="ja-JP" sz="1400" i="1" dirty="0" smtClean="0"/>
              <a:t> </a:t>
            </a:r>
            <a:r>
              <a:rPr lang="en-US" altLang="ja-JP" sz="1400" i="1" dirty="0" err="1" smtClean="0"/>
              <a:t>tau_gen_wrapper</a:t>
            </a:r>
            <a:endParaRPr lang="en-US" altLang="ja-JP" sz="1400" i="1" dirty="0" smtClean="0"/>
          </a:p>
          <a:p>
            <a:pPr lvl="1" eaLnBrk="1" hangingPunct="1">
              <a:buFontTx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optHeaderInst</a:t>
            </a:r>
            <a:r>
              <a:rPr lang="en-US" sz="1400" dirty="0" smtClean="0">
                <a:solidFill>
                  <a:srgbClr val="FF0000"/>
                </a:solidFill>
              </a:rPr>
              <a:t>	</a:t>
            </a:r>
            <a:r>
              <a:rPr lang="en-US" sz="1400" dirty="0" smtClean="0"/>
              <a:t> 		Enable Instrumentation of headers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optTrackUPCR</a:t>
            </a:r>
            <a:r>
              <a:rPr lang="en-US" sz="1400" dirty="0" smtClean="0"/>
              <a:t>        		Track UPC runtime layer routines (used with </a:t>
            </a:r>
            <a:r>
              <a:rPr lang="en-US" sz="1400" dirty="0" err="1" smtClean="0"/>
              <a:t>tau_upc.sh</a:t>
            </a:r>
            <a:r>
              <a:rPr lang="en-US" sz="1400" dirty="0" smtClean="0"/>
              <a:t>)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-optPdtF95Opts=""</a:t>
            </a:r>
            <a:r>
              <a:rPr lang="en-US" sz="1400" dirty="0" smtClean="0"/>
              <a:t> 		Add options for Fortran parser in PDT (f95parse/</a:t>
            </a:r>
            <a:r>
              <a:rPr lang="en-US" sz="1400" dirty="0" err="1" smtClean="0"/>
              <a:t>gfparse</a:t>
            </a:r>
            <a:r>
              <a:rPr lang="en-US" sz="1400" dirty="0" smtClean="0"/>
              <a:t>) …</a:t>
            </a:r>
            <a:endParaRPr lang="en-US"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ATPSEC'14, 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56023E-F5FE-E54C-8B0A-F7732DB5B797}" type="slidenum">
              <a:rPr lang="en-US">
                <a:solidFill>
                  <a:srgbClr val="898989"/>
                </a:solidFill>
                <a:ea typeface="ＭＳ Ｐゴシック" pitchFamily="-1" charset="-128"/>
                <a:cs typeface="ＭＳ Ｐゴシック" pitchFamily="-1" charset="-128"/>
              </a:rPr>
              <a:pPr/>
              <a:t>79</a:t>
            </a:fld>
            <a:endParaRPr lang="en-US" dirty="0">
              <a:solidFill>
                <a:srgbClr val="898989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+mn-lt"/>
                <a:ea typeface="ＭＳ Ｐゴシック" pitchFamily="-1" charset="-128"/>
                <a:cs typeface="ＭＳ Ｐゴシック" pitchFamily="-1" charset="-128"/>
              </a:rPr>
              <a:t>Compile-Time Options (TAU_OPTIONS)</a:t>
            </a:r>
            <a:endParaRPr lang="en-US" dirty="0">
              <a:latin typeface="+mn-lt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38409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TAU Performance System®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19"/>
            <a:ext cx="5252005" cy="4525963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 smtClean="0">
                <a:solidFill>
                  <a:schemeClr val="accent2"/>
                </a:solidFill>
              </a:rPr>
              <a:t>Integrated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i="1" dirty="0" smtClean="0">
                <a:solidFill>
                  <a:schemeClr val="accent2"/>
                </a:solidFill>
              </a:rPr>
              <a:t>toolkit</a:t>
            </a:r>
            <a:r>
              <a:rPr lang="en-US" dirty="0" smtClean="0"/>
              <a:t> for performance problem solving</a:t>
            </a:r>
          </a:p>
          <a:p>
            <a:pPr lvl="1"/>
            <a:r>
              <a:rPr lang="en-US" dirty="0" smtClean="0"/>
              <a:t>Instrumentation, measurement, analysis, visualization</a:t>
            </a:r>
          </a:p>
          <a:p>
            <a:pPr lvl="1"/>
            <a:r>
              <a:rPr lang="en-US" dirty="0" smtClean="0"/>
              <a:t>Portable profiling and tracing</a:t>
            </a:r>
          </a:p>
          <a:p>
            <a:pPr lvl="1"/>
            <a:r>
              <a:rPr lang="en-US" dirty="0" smtClean="0"/>
              <a:t>Performance data management and data mining</a:t>
            </a:r>
          </a:p>
          <a:p>
            <a:r>
              <a:rPr lang="en-US" dirty="0" smtClean="0"/>
              <a:t>Direct and indirect measurement</a:t>
            </a:r>
          </a:p>
          <a:p>
            <a:r>
              <a:rPr lang="en-US" i="1" dirty="0" smtClean="0">
                <a:solidFill>
                  <a:srgbClr val="FF0900"/>
                </a:solidFill>
              </a:rPr>
              <a:t>Free, open source, BSD license</a:t>
            </a:r>
          </a:p>
          <a:p>
            <a:r>
              <a:rPr lang="en-US" dirty="0" smtClean="0"/>
              <a:t>Available on all HPC platforms (and some non-HPC)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tau.uoregon.edu</a:t>
            </a:r>
            <a:r>
              <a:rPr lang="en-US" dirty="0" smtClean="0"/>
              <a:t>/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8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943601" y="854682"/>
            <a:ext cx="2940366" cy="5148636"/>
            <a:chOff x="5943601" y="1301986"/>
            <a:chExt cx="2940366" cy="5148636"/>
          </a:xfrm>
        </p:grpSpPr>
        <p:sp>
          <p:nvSpPr>
            <p:cNvPr id="7" name="AutoShape 3"/>
            <p:cNvSpPr>
              <a:spLocks noChangeAspect="1" noChangeArrowheads="1"/>
            </p:cNvSpPr>
            <p:nvPr/>
          </p:nvSpPr>
          <p:spPr bwMode="auto">
            <a:xfrm>
              <a:off x="5943601" y="1420392"/>
              <a:ext cx="2940366" cy="5030230"/>
            </a:xfrm>
            <a:prstGeom prst="roundRect">
              <a:avLst>
                <a:gd name="adj" fmla="val 11343"/>
              </a:avLst>
            </a:prstGeom>
            <a:solidFill>
              <a:schemeClr val="bg1"/>
            </a:solidFill>
            <a:ln w="57150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4" descr="tau-analysis-color.pdf                                         0019E50EMacintosh HD                   C156AA62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2984" y="3981450"/>
              <a:ext cx="2641600" cy="2336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tau-inst-measure-color.pdf                                     0019E50EMacintosh HD                   C156AA62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0441" y="1559139"/>
              <a:ext cx="2706687" cy="224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AutoShape 6"/>
            <p:cNvSpPr>
              <a:spLocks noChangeAspect="1" noChangeArrowheads="1"/>
            </p:cNvSpPr>
            <p:nvPr/>
          </p:nvSpPr>
          <p:spPr bwMode="auto">
            <a:xfrm>
              <a:off x="6493034" y="1301986"/>
              <a:ext cx="1841500" cy="22225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80010" tIns="40005" rIns="80010" bIns="40005" anchor="ctr"/>
            <a:lstStyle/>
            <a:p>
              <a:pPr algn="ctr" defTabSz="800100"/>
              <a:r>
                <a:rPr lang="en-US" sz="1600" dirty="0"/>
                <a:t>TAU Architecture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5202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Runtime Environment Variables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ATPSEC'14, 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56023E-F5FE-E54C-8B0A-F7732DB5B797}" type="slidenum">
              <a:rPr lang="en-US">
                <a:solidFill>
                  <a:srgbClr val="898989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80</a:t>
            </a:fld>
            <a:endParaRPr lang="en-US" dirty="0">
              <a:solidFill>
                <a:srgbClr val="898989"/>
              </a:solidFill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graphicFrame>
        <p:nvGraphicFramePr>
          <p:cNvPr id="4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194600"/>
              </p:ext>
            </p:extLst>
          </p:nvPr>
        </p:nvGraphicFramePr>
        <p:xfrm>
          <a:off x="346075" y="1001318"/>
          <a:ext cx="8451850" cy="5211840"/>
        </p:xfrm>
        <a:graphic>
          <a:graphicData uri="http://schemas.openxmlformats.org/drawingml/2006/table">
            <a:tbl>
              <a:tblPr/>
              <a:tblGrid>
                <a:gridCol w="2554287"/>
                <a:gridCol w="881063"/>
                <a:gridCol w="5016500"/>
              </a:tblGrid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Environment Variable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Default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Description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tracing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TAU_CALLPATH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callpath profiling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TAU_TRACK_MEMORY_LEAKS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leak detection (for use with –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optMemDbg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or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tau_exec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TAU_MEMDBG_PROTECT_ABOVE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bounds checking for dynamically allocated arrays. (Use with –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optMemDbg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or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tau_exec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–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memory_debug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).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TAU_CALLPATH_DEPTH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Specifies depth of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callpath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 Setting to 0 generates no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callpath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or routine information, setting to 1 generates flat profile and context events have just parent information (e.g., Heap Entry: foo)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TAU_TRACK_IO_PARAMS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with –optTrackIO or tau_exec –io captures arguments of I/O calls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TAU_TRACK_SIGNALS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generate debugging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callstack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info when a program crashes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TAU_COMM_MATRIX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generates communication matrix display using context events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TAU_THROTTLE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0 turns off throttling. Enabled by default to remove instrumentation in lightweight routines that are called frequently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TAU_THROTTLE_NUMCALLS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100000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Specifies the number of calls before testing for throttling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TAU_THROTTLE_PERCALL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Specifies value in microseconds. Throttle a routine if it is called over 100000 times and takes less than 10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usec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of inclusive time per call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TAU_COMPENSATE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enables runtime compensation of instrumentation overhead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TAU_PROFILE_FORMAT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Profile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“merged” generates a single file. “snapshot” generates xml format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TAU_METRICS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TIME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a comma separated list generates other metrics. (e.g., TIME:P_VIRTUAL_TIME:PAPI_FP_INS:PAPI_NATIVE_&lt;event&gt;\\:&lt;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subevent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&gt;)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35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Improve Productivity?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ATPSEC'14,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08986" y="57724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Endeavour-Shuttle-Cockp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0" y="1209997"/>
            <a:ext cx="7668260" cy="493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65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FF09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16855</TotalTime>
  <Words>3731</Words>
  <Application>Microsoft Macintosh PowerPoint</Application>
  <PresentationFormat>On-screen Show (4:3)</PresentationFormat>
  <Paragraphs>770</Paragraphs>
  <Slides>80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2" baseType="lpstr">
      <vt:lpstr>Office Theme</vt:lpstr>
      <vt:lpstr>???</vt:lpstr>
      <vt:lpstr>Intuitive Performance Engineering at the Exascale  with TAU and TAU Commander</vt:lpstr>
      <vt:lpstr>ParaTools</vt:lpstr>
      <vt:lpstr>ParaTools Accelerates Software</vt:lpstr>
      <vt:lpstr>Value Proposition</vt:lpstr>
      <vt:lpstr>Overview</vt:lpstr>
      <vt:lpstr>Overview</vt:lpstr>
      <vt:lpstr>The Metrics We Care About</vt:lpstr>
      <vt:lpstr>The TAU Performance System®</vt:lpstr>
      <vt:lpstr>How do we Improve Productivity?</vt:lpstr>
      <vt:lpstr>How do we Improve Productivity?</vt:lpstr>
      <vt:lpstr>The Tau Performance System</vt:lpstr>
      <vt:lpstr>The TAU Performance System®</vt:lpstr>
      <vt:lpstr>TAU Supports All HPC Platforms</vt:lpstr>
      <vt:lpstr>Measurement Approaches</vt:lpstr>
      <vt:lpstr>Types of Performance Profiles</vt:lpstr>
      <vt:lpstr>How much data do you want?</vt:lpstr>
      <vt:lpstr>Performance Data Measurement</vt:lpstr>
      <vt:lpstr>Insert TAU API Calls Automatically</vt:lpstr>
      <vt:lpstr>Performance Engineering Workflow</vt:lpstr>
      <vt:lpstr>Instrument: Add Probes</vt:lpstr>
      <vt:lpstr>Measure: Gather Data</vt:lpstr>
      <vt:lpstr>Analyze: Synthesize Knowledge</vt:lpstr>
      <vt:lpstr>Using TAU: A Brief Introduction</vt:lpstr>
      <vt:lpstr>Using TAU: A Brief Introduction</vt:lpstr>
      <vt:lpstr>Hands-on (18:30 – 21:15)</vt:lpstr>
      <vt:lpstr>How Much Time per Code Region?</vt:lpstr>
      <vt:lpstr>How Many Instructions per Code Region?</vt:lpstr>
      <vt:lpstr>How Many L1 or L2 Cache Misses?</vt:lpstr>
      <vt:lpstr>How Much Memory Does the Code Use?</vt:lpstr>
      <vt:lpstr>How Much Memory Does the Code Use?</vt:lpstr>
      <vt:lpstr>Where is Memory Allocated / Deallocated?</vt:lpstr>
      <vt:lpstr>What are the I/O Characteristics?</vt:lpstr>
      <vt:lpstr>What are the I/O Characteristics?</vt:lpstr>
      <vt:lpstr>How Much Time is spent in Collectives?</vt:lpstr>
      <vt:lpstr>3D Profile Visualization</vt:lpstr>
      <vt:lpstr>3D Communication Visualization</vt:lpstr>
      <vt:lpstr>3D Topology Visualization</vt:lpstr>
      <vt:lpstr>How Does Each Routine Scale?</vt:lpstr>
      <vt:lpstr>How Does Each Routine Scale?</vt:lpstr>
      <vt:lpstr>Which Events Correlate with Runtime?</vt:lpstr>
      <vt:lpstr>When do Events Occur?</vt:lpstr>
      <vt:lpstr>When do Events Occur?</vt:lpstr>
      <vt:lpstr>What Caused My Application to Crash?</vt:lpstr>
      <vt:lpstr>What Caused My Application to Crash?</vt:lpstr>
      <vt:lpstr>What Caused My Application to Crash?</vt:lpstr>
      <vt:lpstr>Case Studies</vt:lpstr>
      <vt:lpstr>PowerPoint Presentation</vt:lpstr>
      <vt:lpstr>Target Platforms</vt:lpstr>
      <vt:lpstr>Initial Profile on Babbage</vt:lpstr>
      <vt:lpstr>Hot Spot Optimization</vt:lpstr>
      <vt:lpstr>65% Runtime Reduction (~2x faster)</vt:lpstr>
      <vt:lpstr>Cray XC30</vt:lpstr>
      <vt:lpstr>No worries, I fix it</vt:lpstr>
      <vt:lpstr>IRMHD on Intrepid and Mira</vt:lpstr>
      <vt:lpstr>IRMHD Communication Analysis</vt:lpstr>
      <vt:lpstr>IRMHD Optimization on Intrepid (BG/P)</vt:lpstr>
      <vt:lpstr>IRMHD Optimization on MIRA (BG/Q)</vt:lpstr>
      <vt:lpstr>Tau commander</vt:lpstr>
      <vt:lpstr>TAU: Powerful and Complex</vt:lpstr>
      <vt:lpstr>The TAU Commander Approach</vt:lpstr>
      <vt:lpstr>T-A-M Model for Performance Engineering</vt:lpstr>
      <vt:lpstr>TAU Commander GUI</vt:lpstr>
      <vt:lpstr>TAU Commander CLI</vt:lpstr>
      <vt:lpstr>TAU Commander CLI Dashboard</vt:lpstr>
      <vt:lpstr>First use on a “vanilla” system</vt:lpstr>
      <vt:lpstr>Executions create experiment trials</vt:lpstr>
      <vt:lpstr>Executions create experiment trials</vt:lpstr>
      <vt:lpstr>Changing from serial to MPI+OpenMP</vt:lpstr>
      <vt:lpstr>Workflow is unchanged</vt:lpstr>
      <vt:lpstr>Conclusion</vt:lpstr>
      <vt:lpstr>Downloads</vt:lpstr>
      <vt:lpstr>Acknowledgements</vt:lpstr>
      <vt:lpstr>Reference</vt:lpstr>
      <vt:lpstr>Online References</vt:lpstr>
      <vt:lpstr>Compiling Fortran Codes with TAU </vt:lpstr>
      <vt:lpstr>Generate a PAPI profile with 2 or more counters</vt:lpstr>
      <vt:lpstr>Tracking I/O in static binaries</vt:lpstr>
      <vt:lpstr>Installing and Configuring TAU</vt:lpstr>
      <vt:lpstr>Compile-Time Options (TAU_OPTIONS)</vt:lpstr>
      <vt:lpstr>Runtime Environment Variables</vt:lpstr>
    </vt:vector>
  </TitlesOfParts>
  <Company>ParaTools,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Intuitive Performance Engineering  at the Exascale  with TAU and TAU Commander</dc:title>
  <dc:creator>John Linford</dc:creator>
  <cp:lastModifiedBy>John Linford</cp:lastModifiedBy>
  <cp:revision>526</cp:revision>
  <dcterms:created xsi:type="dcterms:W3CDTF">2014-07-30T16:00:04Z</dcterms:created>
  <dcterms:modified xsi:type="dcterms:W3CDTF">2015-08-12T14:26:17Z</dcterms:modified>
</cp:coreProperties>
</file>