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3" r:id="rId3"/>
    <p:sldId id="305" r:id="rId4"/>
    <p:sldId id="306" r:id="rId5"/>
    <p:sldId id="307" r:id="rId6"/>
    <p:sldId id="308" r:id="rId7"/>
    <p:sldId id="310" r:id="rId8"/>
    <p:sldId id="312" r:id="rId9"/>
    <p:sldId id="309" r:id="rId10"/>
    <p:sldId id="317" r:id="rId11"/>
    <p:sldId id="316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78512" autoAdjust="0"/>
  </p:normalViewPr>
  <p:slideViewPr>
    <p:cSldViewPr snapToGrid="0" snapToObjects="1">
      <p:cViewPr varScale="1">
        <p:scale>
          <a:sx n="134" d="100"/>
          <a:sy n="134" d="100"/>
        </p:scale>
        <p:origin x="-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7ACF-D4AD-F041-B5C4-F08D5B16873D}" type="datetimeFigureOut">
              <a:rPr lang="en-US" smtClean="0"/>
              <a:t>5/3/15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D156-6AF2-A640-A995-E6C8E3A12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9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E0056-DF4A-3745-AA01-D153CE69C132}" type="datetimeFigureOut">
              <a:rPr lang="en-US" smtClean="0"/>
              <a:t>5/3/15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41BE-FD6E-8A4C-9F34-513CE688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8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41BE-FD6E-8A4C-9F34-513CE688F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1" y="2946584"/>
            <a:ext cx="7772400" cy="809953"/>
            <a:chOff x="-1" y="0"/>
            <a:chExt cx="9144001" cy="80995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paratools_small_shad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5680"/>
            <a:ext cx="2057400" cy="5252721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5681"/>
            <a:ext cx="6019800" cy="5252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5304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35262" y="6492875"/>
            <a:ext cx="6172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IGC7, 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3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22313" y="3732996"/>
            <a:ext cx="7772400" cy="755089"/>
            <a:chOff x="-1" y="0"/>
            <a:chExt cx="9144001" cy="755089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247551"/>
              <a:chOff x="-1" y="507538"/>
              <a:chExt cx="9144001" cy="247551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2475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1"/>
                <a:ext cx="3657600" cy="1828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aratools_small_shad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197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362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97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97" y="1671560"/>
            <a:ext cx="4206240" cy="4664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55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55" y="1671560"/>
            <a:ext cx="4206240" cy="4664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31798"/>
            <a:ext cx="5252002" cy="5304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196" y="1031798"/>
            <a:ext cx="3200400" cy="5304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2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rot="10800000">
            <a:off x="1" y="6441445"/>
            <a:ext cx="9143999" cy="100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1" y="6492874"/>
            <a:ext cx="9144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" y="0"/>
            <a:ext cx="9144001" cy="809953"/>
            <a:chOff x="-1" y="0"/>
            <a:chExt cx="9144001" cy="809953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3" name="Rectangle 22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197" y="1031800"/>
            <a:ext cx="8681405" cy="529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264" y="6492875"/>
            <a:ext cx="6167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IGC7, 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02358" y="6492875"/>
            <a:ext cx="907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6AED-BC71-3D4D-8309-CF5F710814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paratools_small_shadow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86" y="1082706"/>
            <a:ext cx="8453028" cy="2509046"/>
          </a:xfrm>
        </p:spPr>
        <p:txBody>
          <a:bodyPr>
            <a:noAutofit/>
          </a:bodyPr>
          <a:lstStyle/>
          <a:p>
            <a:r>
              <a:rPr lang="en-US" sz="4800" dirty="0">
                <a:effectLst/>
              </a:rPr>
              <a:t>Accelerated </a:t>
            </a:r>
            <a:r>
              <a:rPr lang="en-US" sz="4800" dirty="0" smtClean="0">
                <a:effectLst/>
              </a:rPr>
              <a:t>Chemical Kinetics </a:t>
            </a:r>
            <a:r>
              <a:rPr lang="en-US" sz="4800" dirty="0">
                <a:effectLst/>
              </a:rPr>
              <a:t>for GEOS-</a:t>
            </a:r>
            <a:r>
              <a:rPr lang="en-US" sz="4800" dirty="0" err="1">
                <a:effectLst/>
              </a:rPr>
              <a:t>Chem</a:t>
            </a:r>
            <a:r>
              <a:rPr lang="en-US" sz="4800" dirty="0">
                <a:effectLst/>
              </a:rPr>
              <a:t> with </a:t>
            </a:r>
            <a:r>
              <a:rPr lang="en-US" sz="4800" dirty="0" err="1" smtClean="0">
                <a:effectLst/>
              </a:rPr>
              <a:t>Kppa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634"/>
            <a:ext cx="6400800" cy="1830844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 C. </a:t>
            </a:r>
            <a:r>
              <a:rPr lang="en-US" sz="2800" dirty="0" smtClean="0"/>
              <a:t>Linford </a:t>
            </a:r>
          </a:p>
          <a:p>
            <a:r>
              <a:rPr lang="en-US" sz="2000" dirty="0" err="1" smtClean="0"/>
              <a:t>jlinford@paratools.com</a:t>
            </a:r>
            <a:endParaRPr lang="en-US" sz="2000" dirty="0" smtClean="0"/>
          </a:p>
          <a:p>
            <a:r>
              <a:rPr lang="en-US" sz="2000" dirty="0" smtClean="0"/>
              <a:t>ParaTools, Inc.</a:t>
            </a:r>
            <a:endParaRPr lang="en-US" sz="2000" dirty="0"/>
          </a:p>
          <a:p>
            <a:r>
              <a:rPr lang="en-US" sz="2000" dirty="0" smtClean="0"/>
              <a:t>IGC7, Harvard SEAS, Cambridge, MA</a:t>
            </a:r>
          </a:p>
          <a:p>
            <a:r>
              <a:rPr lang="en-US" sz="2000" dirty="0" smtClean="0"/>
              <a:t>4 May 2015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9704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COSMO-ART Benchmarks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cosmo-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1" y="1568048"/>
            <a:ext cx="8089979" cy="4673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11" y="921717"/>
            <a:ext cx="629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Will Sawyer, </a:t>
            </a:r>
            <a:r>
              <a:rPr lang="en-US" sz="3600" b="1" i="1" u="sng" dirty="0">
                <a:solidFill>
                  <a:srgbClr val="000000"/>
                </a:solidFill>
              </a:rPr>
              <a:t>Charles Joseph</a:t>
            </a:r>
            <a:r>
              <a:rPr lang="en-US" sz="3200" dirty="0">
                <a:solidFill>
                  <a:srgbClr val="000000"/>
                </a:solidFill>
              </a:rPr>
              <a:t> (CSCS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3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 with David Topping (Manchester)</a:t>
            </a:r>
          </a:p>
          <a:p>
            <a:pPr lvl="1"/>
            <a:r>
              <a:rPr lang="en-US" dirty="0" err="1" smtClean="0"/>
              <a:t>EMiT</a:t>
            </a:r>
            <a:r>
              <a:rPr lang="en-US" dirty="0" smtClean="0"/>
              <a:t> 2015 Keynote</a:t>
            </a:r>
          </a:p>
          <a:p>
            <a:pPr lvl="1"/>
            <a:r>
              <a:rPr lang="en-US" dirty="0" smtClean="0"/>
              <a:t>Horizon 2020 proposal </a:t>
            </a:r>
          </a:p>
          <a:p>
            <a:pPr lvl="2"/>
            <a:r>
              <a:rPr lang="en-US" dirty="0" smtClean="0"/>
              <a:t>Aerosols</a:t>
            </a:r>
          </a:p>
          <a:p>
            <a:pPr lvl="2"/>
            <a:r>
              <a:rPr lang="en-US" dirty="0" smtClean="0"/>
              <a:t>MCM</a:t>
            </a:r>
          </a:p>
          <a:p>
            <a:pPr lvl="2"/>
            <a:r>
              <a:rPr lang="en-US" dirty="0" smtClean="0"/>
              <a:t>Large mechanisms</a:t>
            </a:r>
          </a:p>
          <a:p>
            <a:r>
              <a:rPr lang="en-US" dirty="0" smtClean="0"/>
              <a:t>Partnership with Will Sawyer (CSCS)</a:t>
            </a:r>
          </a:p>
          <a:p>
            <a:pPr lvl="1"/>
            <a:r>
              <a:rPr lang="en-US" dirty="0" smtClean="0"/>
              <a:t>PRACE integrator </a:t>
            </a:r>
          </a:p>
          <a:p>
            <a:pPr lvl="2"/>
            <a:r>
              <a:rPr lang="en-US" dirty="0" smtClean="0"/>
              <a:t>About 4x faster in COSMO-ART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7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www.paratools.com</a:t>
            </a:r>
            <a:r>
              <a:rPr lang="en-US" dirty="0" smtClean="0"/>
              <a:t>/</a:t>
            </a:r>
            <a:r>
              <a:rPr lang="en-US" dirty="0" err="1" smtClean="0"/>
              <a:t>kppa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Downloads, tutorials,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1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raProfScreenSnapz0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6850" r="3930" b="4293"/>
          <a:stretch/>
        </p:blipFill>
        <p:spPr>
          <a:xfrm>
            <a:off x="453339" y="1064098"/>
            <a:ext cx="8237323" cy="42531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70% of GEOS-</a:t>
            </a:r>
            <a:r>
              <a:rPr lang="en-US" dirty="0" err="1" smtClean="0"/>
              <a:t>Chem</a:t>
            </a:r>
            <a:r>
              <a:rPr lang="en-US" dirty="0" smtClean="0"/>
              <a:t> Runtime is Chemistry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6596" y="5014607"/>
            <a:ext cx="31716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/>
              <a:t>Eight threads</a:t>
            </a:r>
          </a:p>
          <a:p>
            <a:pPr algn="ctr"/>
            <a:r>
              <a:rPr lang="hr-HR" sz="2400" dirty="0" smtClean="0"/>
              <a:t>Intel Core </a:t>
            </a:r>
            <a:r>
              <a:rPr lang="hr-HR" sz="2400" dirty="0"/>
              <a:t>i7-4820K CPU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3.70GHz</a:t>
            </a:r>
            <a:endParaRPr lang="en-US" sz="2400" dirty="0" smtClean="0"/>
          </a:p>
        </p:txBody>
      </p:sp>
      <p:pic>
        <p:nvPicPr>
          <p:cNvPr id="9" name="Picture 8" descr="TA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41" y="3573318"/>
            <a:ext cx="1756570" cy="14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raProfScreenSnapz0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6850" r="3930" b="4293"/>
          <a:stretch/>
        </p:blipFill>
        <p:spPr>
          <a:xfrm>
            <a:off x="453339" y="1064098"/>
            <a:ext cx="8237323" cy="42531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70% of GEOS-</a:t>
            </a:r>
            <a:r>
              <a:rPr lang="en-US" dirty="0" err="1" smtClean="0"/>
              <a:t>Chem</a:t>
            </a:r>
            <a:r>
              <a:rPr lang="en-US" dirty="0" smtClean="0"/>
              <a:t> Runtime is Chemistry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6596" y="5014607"/>
            <a:ext cx="31716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/>
              <a:t>Eight threads</a:t>
            </a:r>
          </a:p>
          <a:p>
            <a:pPr algn="ctr"/>
            <a:r>
              <a:rPr lang="hr-HR" sz="2400" dirty="0" smtClean="0"/>
              <a:t>Intel Core </a:t>
            </a:r>
            <a:r>
              <a:rPr lang="hr-HR" sz="2400" dirty="0"/>
              <a:t>i7-4820K CPU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3.70GHz</a:t>
            </a:r>
            <a:endParaRPr lang="en-US" sz="2400" dirty="0" smtClean="0"/>
          </a:p>
        </p:txBody>
      </p:sp>
      <p:pic>
        <p:nvPicPr>
          <p:cNvPr id="9" name="Picture 8" descr="TA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41" y="3573318"/>
            <a:ext cx="1756570" cy="14412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16669"/>
            <a:ext cx="9144000" cy="1042409"/>
          </a:xfrm>
          <a:prstGeom prst="rect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076908"/>
            <a:ext cx="9144000" cy="4415968"/>
          </a:xfrm>
          <a:prstGeom prst="rect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3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Kppa</a:t>
            </a:r>
            <a:r>
              <a:rPr lang="en-US" sz="3600" dirty="0" smtClean="0"/>
              <a:t>: The Kinetic </a:t>
            </a:r>
            <a:r>
              <a:rPr lang="en-US" sz="3600" dirty="0" err="1" smtClean="0"/>
              <a:t>PreProcessor</a:t>
            </a:r>
            <a:r>
              <a:rPr lang="en-US" sz="3600" dirty="0" smtClean="0"/>
              <a:t> Accelerated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217883" y="1214143"/>
            <a:ext cx="8691718" cy="3318180"/>
            <a:chOff x="907787" y="1892915"/>
            <a:chExt cx="12962894" cy="5032231"/>
          </a:xfrm>
        </p:grpSpPr>
        <p:sp>
          <p:nvSpPr>
            <p:cNvPr id="39" name="Multidocument 38"/>
            <p:cNvSpPr/>
            <p:nvPr/>
          </p:nvSpPr>
          <p:spPr>
            <a:xfrm>
              <a:off x="1283533" y="3218863"/>
              <a:ext cx="1866925" cy="1324131"/>
            </a:xfrm>
            <a:prstGeom prst="flowChartMultidocumen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0" name="Rounded Rectangle 39"/>
            <p:cNvSpPr/>
            <p:nvPr/>
          </p:nvSpPr>
          <p:spPr>
            <a:xfrm>
              <a:off x="976887" y="5138000"/>
              <a:ext cx="6948106" cy="17871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751419" y="5385395"/>
              <a:ext cx="1978195" cy="12687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cs typeface=""/>
                </a:rPr>
                <a:t>Code generation</a:t>
              </a:r>
              <a:endParaRPr lang="en-US" dirty="0">
                <a:solidFill>
                  <a:srgbClr val="000000"/>
                </a:solidFill>
                <a:cs typeface="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4950742" y="5689572"/>
              <a:ext cx="988568" cy="672434"/>
            </a:xfrm>
            <a:prstGeom prst="rightArrow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506375" y="5385395"/>
              <a:ext cx="1604647" cy="12687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cs typeface=""/>
                </a:rPr>
                <a:t>Analysis</a:t>
              </a:r>
              <a:endParaRPr lang="en-US" dirty="0">
                <a:solidFill>
                  <a:srgbClr val="000000"/>
                </a:solidFill>
                <a:cs typeface="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2659824" y="5689571"/>
              <a:ext cx="988568" cy="672434"/>
            </a:xfrm>
            <a:prstGeom prst="rightArrow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283534" y="5385395"/>
              <a:ext cx="1604647" cy="12687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cs typeface=""/>
                </a:rPr>
                <a:t>Lexical parser</a:t>
              </a:r>
              <a:endParaRPr lang="en-US" dirty="0">
                <a:solidFill>
                  <a:srgbClr val="000000"/>
                </a:solidFill>
                <a:cs typeface="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273877" y="1892915"/>
              <a:ext cx="1997007" cy="72505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"/>
                </a:rPr>
                <a:t>CUDA</a:t>
              </a:r>
              <a:endParaRPr lang="en-US" dirty="0">
                <a:solidFill>
                  <a:schemeClr val="bg1"/>
                </a:solidFill>
                <a:cs typeface="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>
            <a:xfrm rot="5400000">
              <a:off x="1640244" y="4938464"/>
              <a:ext cx="892546" cy="13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506375" y="4210665"/>
              <a:ext cx="2092834" cy="1073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4000" b="1" i="1" dirty="0" smtClean="0">
                  <a:latin typeface="+mn-lt"/>
                  <a:cs typeface=""/>
                </a:rPr>
                <a:t>Kppa</a:t>
              </a:r>
              <a:endParaRPr lang="en-US" sz="4000" b="1" i="1" dirty="0">
                <a:latin typeface="+mn-lt"/>
                <a:cs typeface="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273877" y="2757388"/>
              <a:ext cx="1997007" cy="72505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"/>
                </a:rPr>
                <a:t>Fortran</a:t>
              </a:r>
              <a:endParaRPr lang="en-US" dirty="0">
                <a:solidFill>
                  <a:schemeClr val="bg1"/>
                </a:solidFill>
                <a:cs typeface="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277792" y="1917340"/>
              <a:ext cx="1997007" cy="72505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"/>
                </a:rPr>
                <a:t>C</a:t>
              </a:r>
              <a:endParaRPr lang="en-US" dirty="0">
                <a:solidFill>
                  <a:schemeClr val="bg1"/>
                </a:solidFill>
                <a:cs typeface="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277792" y="2757389"/>
              <a:ext cx="1997007" cy="72505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"/>
                </a:rPr>
                <a:t>Python</a:t>
              </a:r>
              <a:endParaRPr lang="en-US" dirty="0">
                <a:solidFill>
                  <a:schemeClr val="bg1"/>
                </a:solidFill>
                <a:cs typeface=""/>
              </a:endParaRPr>
            </a:p>
          </p:txBody>
        </p:sp>
        <p:cxnSp>
          <p:nvCxnSpPr>
            <p:cNvPr id="52" name="Shape 106"/>
            <p:cNvCxnSpPr>
              <a:stCxn id="41" idx="0"/>
              <a:endCxn id="46" idx="6"/>
            </p:cNvCxnSpPr>
            <p:nvPr/>
          </p:nvCxnSpPr>
          <p:spPr>
            <a:xfrm rot="16200000" flipV="1">
              <a:off x="4940726" y="3585603"/>
              <a:ext cx="3129951" cy="469633"/>
            </a:xfrm>
            <a:prstGeom prst="curved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hape 107"/>
            <p:cNvCxnSpPr>
              <a:stCxn id="41" idx="0"/>
              <a:endCxn id="50" idx="2"/>
            </p:cNvCxnSpPr>
            <p:nvPr/>
          </p:nvCxnSpPr>
          <p:spPr>
            <a:xfrm rot="5400000" flipH="1" flipV="1">
              <a:off x="5456391" y="3563995"/>
              <a:ext cx="3105526" cy="537275"/>
            </a:xfrm>
            <a:prstGeom prst="curved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108"/>
            <p:cNvCxnSpPr>
              <a:stCxn id="41" idx="0"/>
              <a:endCxn id="49" idx="6"/>
            </p:cNvCxnSpPr>
            <p:nvPr/>
          </p:nvCxnSpPr>
          <p:spPr>
            <a:xfrm rot="16200000" flipV="1">
              <a:off x="5372962" y="4017839"/>
              <a:ext cx="2265478" cy="469633"/>
            </a:xfrm>
            <a:prstGeom prst="curved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109"/>
            <p:cNvCxnSpPr>
              <a:stCxn id="41" idx="0"/>
              <a:endCxn id="51" idx="2"/>
            </p:cNvCxnSpPr>
            <p:nvPr/>
          </p:nvCxnSpPr>
          <p:spPr>
            <a:xfrm rot="5400000" flipH="1" flipV="1">
              <a:off x="5876416" y="3984020"/>
              <a:ext cx="2265477" cy="537275"/>
            </a:xfrm>
            <a:prstGeom prst="curvedConnector2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/>
            <p:cNvSpPr/>
            <p:nvPr/>
          </p:nvSpPr>
          <p:spPr>
            <a:xfrm rot="3462971">
              <a:off x="7142639" y="2186876"/>
              <a:ext cx="235939" cy="2242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3462971">
              <a:off x="7142639" y="3069039"/>
              <a:ext cx="235939" cy="2242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"/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 rot="18137029" flipH="1">
              <a:off x="6112172" y="2164975"/>
              <a:ext cx="235939" cy="2242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 rot="18137029" flipH="1">
              <a:off x="6112173" y="2986077"/>
              <a:ext cx="235939" cy="2242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636928" y="3983490"/>
              <a:ext cx="2246110" cy="763952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cs typeface=""/>
                </a:rPr>
                <a:t>Code</a:t>
              </a:r>
              <a:endParaRPr lang="en-US" sz="2400" dirty="0">
                <a:cs typeface=""/>
              </a:endParaRPr>
            </a:p>
          </p:txBody>
        </p:sp>
        <p:cxnSp>
          <p:nvCxnSpPr>
            <p:cNvPr id="61" name="Straight Arrow Connector 60"/>
            <p:cNvCxnSpPr>
              <a:stCxn id="60" idx="6"/>
              <a:endCxn id="65" idx="1"/>
            </p:cNvCxnSpPr>
            <p:nvPr/>
          </p:nvCxnSpPr>
          <p:spPr>
            <a:xfrm flipV="1">
              <a:off x="7883038" y="4354682"/>
              <a:ext cx="2569646" cy="107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900571" y="3815561"/>
              <a:ext cx="2539904" cy="60679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"/>
                </a:rPr>
                <a:t>optimized</a:t>
              </a:r>
              <a:endParaRPr lang="en-US" sz="2000" dirty="0">
                <a:latin typeface="+mn-lt"/>
                <a:cs typeface="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07787" y="2218376"/>
              <a:ext cx="2757289" cy="1073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"/>
                </a:rPr>
                <a:t>Domain Specific</a:t>
              </a:r>
              <a:br>
                <a:rPr lang="en-US" sz="2000" dirty="0" smtClean="0">
                  <a:latin typeface="+mn-lt"/>
                  <a:cs typeface=""/>
                </a:rPr>
              </a:br>
              <a:r>
                <a:rPr lang="en-US" sz="2000" dirty="0" smtClean="0">
                  <a:latin typeface="+mn-lt"/>
                  <a:cs typeface=""/>
                </a:rPr>
                <a:t>Language</a:t>
              </a:r>
              <a:endParaRPr lang="en-US" sz="2000" dirty="0">
                <a:latin typeface="+mn-lt"/>
                <a:cs typeface="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0452683" y="1896893"/>
              <a:ext cx="3417998" cy="4209284"/>
              <a:chOff x="6737383" y="2286354"/>
              <a:chExt cx="1707671" cy="2318416"/>
            </a:xfrm>
            <a:effectLst/>
          </p:grpSpPr>
          <p:sp>
            <p:nvSpPr>
              <p:cNvPr id="65" name="Rounded Rectangle 64"/>
              <p:cNvSpPr/>
              <p:nvPr/>
            </p:nvSpPr>
            <p:spPr>
              <a:xfrm>
                <a:off x="6737383" y="2675371"/>
                <a:ext cx="1707671" cy="192939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819852" y="2751170"/>
                <a:ext cx="1526235" cy="350478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cs typeface=""/>
                  </a:rPr>
                  <a:t>Serial</a:t>
                </a:r>
                <a:endParaRPr lang="en-US" sz="2000" dirty="0">
                  <a:solidFill>
                    <a:srgbClr val="000000"/>
                  </a:solidFill>
                  <a:cs typeface="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19852" y="3195444"/>
                <a:ext cx="1526235" cy="350478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cs typeface=""/>
                  </a:rPr>
                  <a:t>Multi-core</a:t>
                </a:r>
                <a:endParaRPr lang="en-US" sz="2000" dirty="0">
                  <a:solidFill>
                    <a:srgbClr val="000000"/>
                  </a:solidFill>
                  <a:cs typeface="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819852" y="3639718"/>
                <a:ext cx="1526235" cy="350478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cs typeface=""/>
                  </a:rPr>
                  <a:t>GPGPU</a:t>
                </a:r>
                <a:endParaRPr lang="en-US" sz="2000" dirty="0">
                  <a:solidFill>
                    <a:srgbClr val="000000"/>
                  </a:solidFill>
                  <a:cs typeface="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819852" y="4083992"/>
                <a:ext cx="1526235" cy="350478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cs typeface=""/>
                  </a:rPr>
                  <a:t>Intel </a:t>
                </a:r>
                <a:r>
                  <a:rPr lang="en-US" sz="2000" dirty="0" smtClean="0">
                    <a:solidFill>
                      <a:srgbClr val="000000"/>
                    </a:solidFill>
                    <a:cs typeface=""/>
                  </a:rPr>
                  <a:t>MIC</a:t>
                </a:r>
                <a:endParaRPr lang="en-US" sz="2000" dirty="0">
                  <a:solidFill>
                    <a:srgbClr val="000000"/>
                  </a:solidFill>
                  <a:cs typeface="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877581" y="2286354"/>
                <a:ext cx="1438010" cy="385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  <a:cs typeface=""/>
                  </a:rPr>
                  <a:t>Architecture</a:t>
                </a:r>
                <a:endParaRPr lang="en-US" sz="2400" dirty="0">
                  <a:latin typeface="+mn-lt"/>
                  <a:cs typeface=""/>
                </a:endParaRPr>
              </a:p>
            </p:txBody>
          </p:sp>
        </p:grpSp>
      </p:grpSp>
      <p:pic>
        <p:nvPicPr>
          <p:cNvPr id="72" name="Picture 71" descr="openmp_lg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6" y="5474148"/>
            <a:ext cx="2326861" cy="833110"/>
          </a:xfrm>
          <a:prstGeom prst="rect">
            <a:avLst/>
          </a:prstGeom>
        </p:spPr>
      </p:pic>
      <p:pic>
        <p:nvPicPr>
          <p:cNvPr id="73" name="Picture 72" descr="nvidia-cu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16" y="5235617"/>
            <a:ext cx="1768385" cy="1071641"/>
          </a:xfrm>
          <a:prstGeom prst="rect">
            <a:avLst/>
          </a:prstGeom>
        </p:spPr>
      </p:pic>
      <p:pic>
        <p:nvPicPr>
          <p:cNvPr id="74" name="Picture 73" descr="xeon_Phi_10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5172981"/>
            <a:ext cx="1512369" cy="11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Sparse Matrix/Vector Code Generation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161" y="1302476"/>
            <a:ext cx="5171458" cy="415498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&lt;%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d_Decomp.begin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()</a:t>
            </a:r>
          </a:p>
          <a:p>
            <a:endParaRPr lang="en-US" sz="1200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piv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lang.Variable(</a:t>
            </a:r>
            <a:r>
              <a:rPr lang="en-US" sz="1200" i="1" dirty="0" err="1" smtClean="0">
                <a:solidFill>
                  <a:schemeClr val="accent3"/>
                </a:solidFill>
                <a:latin typeface="Courier"/>
                <a:cs typeface="Courier"/>
              </a:rPr>
              <a:t>'piv</a:t>
            </a:r>
            <a:r>
              <a:rPr lang="en-US" sz="1200" i="1" dirty="0" smtClean="0">
                <a:solidFill>
                  <a:schemeClr val="accent3"/>
                </a:solidFill>
                <a:latin typeface="Courier"/>
                <a:cs typeface="Courier"/>
              </a:rPr>
              <a:t>'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, </a:t>
            </a:r>
            <a:r>
              <a:rPr lang="en-US" sz="1200" b="1" dirty="0" smtClean="0">
                <a:solidFill>
                  <a:schemeClr val="tx1"/>
                </a:solidFill>
                <a:latin typeface="Courier"/>
                <a:cs typeface="Courier"/>
              </a:rPr>
              <a:t>REAL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,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                </a:t>
            </a:r>
            <a:r>
              <a:rPr lang="en-US" sz="1200" i="1" dirty="0" smtClean="0">
                <a:solidFill>
                  <a:srgbClr val="78AC35"/>
                </a:solidFill>
                <a:latin typeface="Courier"/>
                <a:cs typeface="Courier"/>
              </a:rPr>
              <a:t>'Row element divided by diagonal'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piv.declare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</a:p>
          <a:p>
            <a:r>
              <a:rPr lang="en-US" sz="1200" dirty="0" smtClean="0">
                <a:solidFill>
                  <a:srgbClr val="FF2929"/>
                </a:solidFill>
                <a:latin typeface="Courier"/>
                <a:cs typeface="Courier"/>
              </a:rPr>
              <a:t>%&gt;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${</a:t>
            </a:r>
            <a:r>
              <a:rPr lang="en-US" sz="1200" b="1" dirty="0" err="1" smtClean="0">
                <a:solidFill>
                  <a:srgbClr val="990000"/>
                </a:solidFill>
                <a:latin typeface="Courier"/>
                <a:cs typeface="Courier"/>
              </a:rPr>
              <a:t>size_t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}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idx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blockDim.x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*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blockIdx.x+threadIdx.x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if(idx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&lt; ${</a:t>
            </a:r>
            <a:r>
              <a:rPr lang="en-US" sz="1200" b="1" dirty="0" smtClean="0">
                <a:solidFill>
                  <a:schemeClr val="accent1"/>
                </a:solidFill>
                <a:latin typeface="Courier"/>
                <a:cs typeface="Courier"/>
              </a:rPr>
              <a:t>ncells32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}) {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    ${</a:t>
            </a:r>
            <a:r>
              <a:rPr lang="en-US" sz="1200" dirty="0" smtClean="0">
                <a:solidFill>
                  <a:srgbClr val="990000"/>
                </a:solidFill>
                <a:latin typeface="Courier"/>
                <a:cs typeface="Courier"/>
              </a:rPr>
              <a:t>A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} +=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idx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</a:p>
          <a:p>
            <a:r>
              <a:rPr lang="en-US" sz="1200" dirty="0" smtClean="0">
                <a:solidFill>
                  <a:srgbClr val="FF2929"/>
                </a:solidFill>
                <a:latin typeface="Courier"/>
                <a:cs typeface="Courier"/>
              </a:rPr>
              <a:t>&lt;%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lang.upindent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()</a:t>
            </a:r>
          </a:p>
          <a:p>
            <a:r>
              <a:rPr lang="en-US" sz="1200" b="1" dirty="0" smtClean="0">
                <a:solidFill>
                  <a:srgbClr val="4083CF"/>
                </a:solidFill>
                <a:latin typeface="Courier"/>
                <a:cs typeface="Courier"/>
              </a:rPr>
              <a:t>for</a:t>
            </a:r>
            <a:r>
              <a:rPr lang="en-US" sz="1200" dirty="0" smtClean="0">
                <a:solidFill>
                  <a:srgbClr val="4083CF"/>
                </a:solidFill>
                <a:latin typeface="Courier"/>
                <a:cs typeface="Courier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i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1200" b="1" dirty="0" smtClean="0">
                <a:solidFill>
                  <a:srgbClr val="4083CF"/>
                </a:solidFill>
                <a:latin typeface="Courier"/>
                <a:cs typeface="Courier"/>
              </a:rPr>
              <a:t>in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xrange(1,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nvar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):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200" b="1" dirty="0" smtClean="0">
                <a:solidFill>
                  <a:srgbClr val="4083CF"/>
                </a:solidFill>
                <a:latin typeface="Courier"/>
                <a:cs typeface="Courier"/>
              </a:rPr>
              <a:t>for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j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1200" b="1" dirty="0" smtClean="0">
                <a:solidFill>
                  <a:srgbClr val="4083CF"/>
                </a:solidFill>
                <a:latin typeface="Courier"/>
                <a:cs typeface="Courier"/>
              </a:rPr>
              <a:t>in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xrange(crow[i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],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diag[i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]):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   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c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icol[j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]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   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diag[c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]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   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piv.assign(A[j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*ncells32] /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A[d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*ncells32])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   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A[j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*ncells32].assign(piv)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...</a:t>
            </a:r>
          </a:p>
          <a:p>
            <a:r>
              <a:rPr lang="en-US" sz="1200" dirty="0" smtClean="0">
                <a:solidFill>
                  <a:srgbClr val="FF2929"/>
                </a:solidFill>
                <a:latin typeface="Courier"/>
                <a:cs typeface="Courier"/>
              </a:rPr>
              <a:t>%&gt;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   }</a:t>
            </a:r>
          </a:p>
          <a:p>
            <a:r>
              <a:rPr lang="en-US" sz="1200" dirty="0" smtClean="0">
                <a:solidFill>
                  <a:srgbClr val="FF2929"/>
                </a:solidFill>
                <a:latin typeface="Courier"/>
                <a:cs typeface="Courier"/>
              </a:rPr>
              <a:t>&lt;%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rier"/>
                <a:cs typeface="Courier"/>
              </a:rPr>
              <a:t>d_Decomp.end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1200" dirty="0" smtClean="0">
                <a:solidFill>
                  <a:srgbClr val="FF2929"/>
                </a:solidFill>
                <a:latin typeface="Courier"/>
                <a:cs typeface="Courier"/>
              </a:rPr>
              <a:t>%&gt;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67224" y="2751916"/>
            <a:ext cx="3600097" cy="2850737"/>
            <a:chOff x="5787202" y="1959870"/>
            <a:chExt cx="3852237" cy="2966536"/>
          </a:xfrm>
        </p:grpSpPr>
        <p:sp>
          <p:nvSpPr>
            <p:cNvPr id="12" name="Snip Diagonal Corner Rectangle 11"/>
            <p:cNvSpPr/>
            <p:nvPr/>
          </p:nvSpPr>
          <p:spPr bwMode="auto">
            <a:xfrm>
              <a:off x="6039342" y="1959870"/>
              <a:ext cx="3600097" cy="2966536"/>
            </a:xfrm>
            <a:prstGeom prst="snip2DiagRect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dirty="0" smtClean="0">
                <a:solidFill>
                  <a:srgbClr val="00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87202" y="2075669"/>
              <a:ext cx="3852237" cy="240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A[334] = t1;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A[337] = -A[272]*t1 + A[337];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A[338] = -A[273]*t1 + A[338];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A[339] = -A[274]*t1 + A[339];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A[340] = -A[275]*t1 + A[340];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t2 = A[335]/A[329];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A[335] = t2;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A[337] = -A[330]*t2 + A[337];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A[338] = -A[331]*t2 + A[338];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A[339] = -A[332]*t2 + A[339];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A[340] = -A[333]*t2 + A[340];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"/>
                  <a:cs typeface="Courier"/>
                </a:rPr>
                <a:t>    t3 = A[341]/A[59];</a:t>
              </a:r>
              <a:endParaRPr lang="en-US" sz="1200" dirty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14" name="Right Triangle 13"/>
          <p:cNvSpPr>
            <a:spLocks noChangeAspect="1"/>
          </p:cNvSpPr>
          <p:nvPr/>
        </p:nvSpPr>
        <p:spPr bwMode="auto">
          <a:xfrm rot="18904537" flipH="1">
            <a:off x="4407275" y="3624685"/>
            <a:ext cx="1349470" cy="1349470"/>
          </a:xfrm>
          <a:prstGeom prst="rtTriangl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9841" y="1649723"/>
            <a:ext cx="294507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Generates C, C++, CUDA, Fortran, or Python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Simplify </a:t>
            </a:r>
            <a:r>
              <a:rPr lang="en-US" dirty="0" smtClean="0"/>
              <a:t>Before Generating Code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256435"/>
              </p:ext>
            </p:extLst>
          </p:nvPr>
        </p:nvGraphicFramePr>
        <p:xfrm>
          <a:off x="2726556" y="1085850"/>
          <a:ext cx="3686176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1270000" imgH="406400" progId="Equation.3">
                  <p:embed/>
                </p:oleObj>
              </mc:Choice>
              <mc:Fallback>
                <p:oleObj name="Equation" r:id="rId3" imgW="1270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6556" y="1085850"/>
                        <a:ext cx="3686176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602896" y="5045886"/>
            <a:ext cx="3897624" cy="6750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X(28) = A(44) - 1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231368" y="4496674"/>
            <a:ext cx="640681" cy="72084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68019" y="3684298"/>
            <a:ext cx="1567379" cy="94967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Simplify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57629" y="2654525"/>
            <a:ext cx="8188159" cy="118996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X[27]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= ((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A[43]*A[43]*</a:t>
            </a: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A[43]) + (A[43]*A[43]) – (A[43]) – (5+4)) / </a:t>
            </a:r>
            <a:b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b="1" dirty="0">
                <a:solidFill>
                  <a:srgbClr val="000000"/>
                </a:solidFill>
                <a:latin typeface="Courier New"/>
                <a:cs typeface="Courier New"/>
              </a:rPr>
              <a:t>        (A[43]*A[43] + (8-6)*A[43] + 1)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5586119" y="4748396"/>
            <a:ext cx="1495690" cy="549211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Fortran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1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Baseline:</a:t>
            </a:r>
            <a:r>
              <a:rPr lang="en-US" dirty="0" smtClean="0"/>
              <a:t> hand-tuned KPP-generated code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KPP to generate a serial code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skilled programmer parallelizes the code</a:t>
            </a:r>
            <a:endParaRPr lang="en-US" dirty="0" smtClean="0"/>
          </a:p>
          <a:p>
            <a:r>
              <a:rPr lang="en-US" b="1" dirty="0" smtClean="0"/>
              <a:t>Comparison</a:t>
            </a:r>
            <a:r>
              <a:rPr lang="en-US" dirty="0" smtClean="0"/>
              <a:t>: unmodified </a:t>
            </a:r>
            <a:r>
              <a:rPr lang="en-US" dirty="0" err="1" smtClean="0"/>
              <a:t>Kppa</a:t>
            </a:r>
            <a:r>
              <a:rPr lang="en-US" dirty="0" smtClean="0"/>
              <a:t>-generated code</a:t>
            </a:r>
          </a:p>
          <a:p>
            <a:pPr lvl="1"/>
            <a:r>
              <a:rPr lang="en-US" dirty="0" smtClean="0"/>
              <a:t>Same input </a:t>
            </a:r>
            <a:r>
              <a:rPr lang="en-US" dirty="0" smtClean="0"/>
              <a:t>file format </a:t>
            </a:r>
            <a:r>
              <a:rPr lang="en-US" dirty="0" smtClean="0"/>
              <a:t>as </a:t>
            </a:r>
            <a:r>
              <a:rPr lang="en-US" dirty="0" smtClean="0"/>
              <a:t>KPP</a:t>
            </a:r>
            <a:endParaRPr lang="en-US" dirty="0" smtClean="0"/>
          </a:p>
          <a:p>
            <a:pPr lvl="1"/>
            <a:r>
              <a:rPr lang="en-US" dirty="0" smtClean="0"/>
              <a:t>Little or no modification </a:t>
            </a:r>
            <a:r>
              <a:rPr lang="en-US" dirty="0" smtClean="0"/>
              <a:t>to source</a:t>
            </a:r>
          </a:p>
          <a:p>
            <a:r>
              <a:rPr lang="en-US" b="1" dirty="0" smtClean="0"/>
              <a:t>Results:</a:t>
            </a:r>
          </a:p>
          <a:p>
            <a:pPr lvl="1"/>
            <a:r>
              <a:rPr lang="en-US" b="1" dirty="0" smtClean="0"/>
              <a:t>Xeon Phi: 140% </a:t>
            </a:r>
            <a:r>
              <a:rPr lang="en-US" dirty="0" smtClean="0"/>
              <a:t>faster</a:t>
            </a:r>
          </a:p>
          <a:p>
            <a:pPr lvl="1"/>
            <a:r>
              <a:rPr lang="en-US" b="1" dirty="0" smtClean="0"/>
              <a:t>NVIDIA K40: 160%</a:t>
            </a:r>
            <a:r>
              <a:rPr lang="en-US" dirty="0" smtClean="0"/>
              <a:t> faster</a:t>
            </a:r>
          </a:p>
          <a:p>
            <a:pPr lvl="1"/>
            <a:r>
              <a:rPr lang="en-US" b="1" dirty="0" smtClean="0"/>
              <a:t>Xeon with </a:t>
            </a:r>
            <a:r>
              <a:rPr lang="en-US" b="1" dirty="0" err="1" smtClean="0"/>
              <a:t>OpenMP</a:t>
            </a:r>
            <a:r>
              <a:rPr lang="en-US" b="1" dirty="0" smtClean="0"/>
              <a:t>: 60% </a:t>
            </a:r>
            <a:r>
              <a:rPr lang="en-US" dirty="0" smtClean="0"/>
              <a:t>faster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834770" y="5297609"/>
            <a:ext cx="2905944" cy="8352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Exact same hardware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6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kppa_e5_baseline_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060450"/>
            <a:ext cx="63627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Fewer Operations, Faster Runtimes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IGC7, 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kpp_kppa_compare_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088881"/>
            <a:ext cx="7645400" cy="4737100"/>
          </a:xfrm>
          <a:prstGeom prst="rect">
            <a:avLst/>
          </a:prstGeom>
        </p:spPr>
      </p:pic>
      <p:pic>
        <p:nvPicPr>
          <p:cNvPr id="11" name="Picture 10" descr="taulogo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48" y="4729926"/>
            <a:ext cx="1532153" cy="14850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749300" y="5963929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TAU configured with PAPI and PDT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17345</TotalTime>
  <Words>753</Words>
  <Application>Microsoft Macintosh PowerPoint</Application>
  <PresentationFormat>On-screen Show (4:3)</PresentationFormat>
  <Paragraphs>120</Paragraphs>
  <Slides>12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Equation</vt:lpstr>
      <vt:lpstr>Accelerated Chemical Kinetics for GEOS-Chem with Kppa</vt:lpstr>
      <vt:lpstr>70% of GEOS-Chem Runtime is Chemistry</vt:lpstr>
      <vt:lpstr>70% of GEOS-Chem Runtime is Chemistry</vt:lpstr>
      <vt:lpstr>Kppa: The Kinetic PreProcessor Accelerated</vt:lpstr>
      <vt:lpstr>Sparse Matrix/Vector Code Generation</vt:lpstr>
      <vt:lpstr>Simplify Before Generating Code</vt:lpstr>
      <vt:lpstr>Performance Results</vt:lpstr>
      <vt:lpstr>Performance Results</vt:lpstr>
      <vt:lpstr>Fewer Operations, Faster Runtimes</vt:lpstr>
      <vt:lpstr>COSMO-ART Benchmarks</vt:lpstr>
      <vt:lpstr>Next Steps</vt:lpstr>
      <vt:lpstr>http://www.paratools.com/kppa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Intuitive Performance Engineering  at the Exascale  with TAU and TAU Commander</dc:title>
  <dc:creator>John Linford</dc:creator>
  <cp:lastModifiedBy>John Linford</cp:lastModifiedBy>
  <cp:revision>554</cp:revision>
  <dcterms:created xsi:type="dcterms:W3CDTF">2014-07-30T16:00:04Z</dcterms:created>
  <dcterms:modified xsi:type="dcterms:W3CDTF">2015-05-03T18:21:22Z</dcterms:modified>
</cp:coreProperties>
</file>