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7" r:id="rId1"/>
  </p:sldMasterIdLst>
  <p:notesMasterIdLst>
    <p:notesMasterId r:id="rId101"/>
  </p:notesMasterIdLst>
  <p:handoutMasterIdLst>
    <p:handoutMasterId r:id="rId102"/>
  </p:handoutMasterIdLst>
  <p:sldIdLst>
    <p:sldId id="256" r:id="rId2"/>
    <p:sldId id="385" r:id="rId3"/>
    <p:sldId id="394" r:id="rId4"/>
    <p:sldId id="395" r:id="rId5"/>
    <p:sldId id="308" r:id="rId6"/>
    <p:sldId id="272" r:id="rId7"/>
    <p:sldId id="389" r:id="rId8"/>
    <p:sldId id="275" r:id="rId9"/>
    <p:sldId id="400" r:id="rId10"/>
    <p:sldId id="276" r:id="rId11"/>
    <p:sldId id="331" r:id="rId12"/>
    <p:sldId id="330" r:id="rId13"/>
    <p:sldId id="332" r:id="rId14"/>
    <p:sldId id="399" r:id="rId15"/>
    <p:sldId id="401" r:id="rId16"/>
    <p:sldId id="291" r:id="rId17"/>
    <p:sldId id="292" r:id="rId18"/>
    <p:sldId id="346" r:id="rId19"/>
    <p:sldId id="293" r:id="rId20"/>
    <p:sldId id="393" r:id="rId21"/>
    <p:sldId id="294" r:id="rId22"/>
    <p:sldId id="391" r:id="rId23"/>
    <p:sldId id="396" r:id="rId24"/>
    <p:sldId id="390" r:id="rId25"/>
    <p:sldId id="274" r:id="rId26"/>
    <p:sldId id="303" r:id="rId27"/>
    <p:sldId id="304" r:id="rId28"/>
    <p:sldId id="305" r:id="rId29"/>
    <p:sldId id="315" r:id="rId30"/>
    <p:sldId id="306" r:id="rId31"/>
    <p:sldId id="307" r:id="rId32"/>
    <p:sldId id="312" r:id="rId33"/>
    <p:sldId id="313" r:id="rId34"/>
    <p:sldId id="314" r:id="rId35"/>
    <p:sldId id="317" r:id="rId36"/>
    <p:sldId id="316" r:id="rId37"/>
    <p:sldId id="318" r:id="rId38"/>
    <p:sldId id="319" r:id="rId39"/>
    <p:sldId id="320" r:id="rId40"/>
    <p:sldId id="328" r:id="rId41"/>
    <p:sldId id="321" r:id="rId42"/>
    <p:sldId id="324" r:id="rId43"/>
    <p:sldId id="325" r:id="rId44"/>
    <p:sldId id="402" r:id="rId45"/>
    <p:sldId id="403" r:id="rId46"/>
    <p:sldId id="404" r:id="rId47"/>
    <p:sldId id="405" r:id="rId48"/>
    <p:sldId id="407" r:id="rId49"/>
    <p:sldId id="419" r:id="rId50"/>
    <p:sldId id="415" r:id="rId51"/>
    <p:sldId id="418" r:id="rId52"/>
    <p:sldId id="416" r:id="rId53"/>
    <p:sldId id="417" r:id="rId54"/>
    <p:sldId id="422" r:id="rId55"/>
    <p:sldId id="423" r:id="rId56"/>
    <p:sldId id="421" r:id="rId57"/>
    <p:sldId id="408" r:id="rId58"/>
    <p:sldId id="420" r:id="rId59"/>
    <p:sldId id="425" r:id="rId60"/>
    <p:sldId id="441" r:id="rId61"/>
    <p:sldId id="410" r:id="rId62"/>
    <p:sldId id="426" r:id="rId63"/>
    <p:sldId id="442" r:id="rId64"/>
    <p:sldId id="430" r:id="rId65"/>
    <p:sldId id="433" r:id="rId66"/>
    <p:sldId id="431" r:id="rId67"/>
    <p:sldId id="432" r:id="rId68"/>
    <p:sldId id="413" r:id="rId69"/>
    <p:sldId id="428" r:id="rId70"/>
    <p:sldId id="429" r:id="rId71"/>
    <p:sldId id="434" r:id="rId72"/>
    <p:sldId id="435" r:id="rId73"/>
    <p:sldId id="436" r:id="rId74"/>
    <p:sldId id="443" r:id="rId75"/>
    <p:sldId id="450" r:id="rId76"/>
    <p:sldId id="451" r:id="rId77"/>
    <p:sldId id="452" r:id="rId78"/>
    <p:sldId id="444" r:id="rId79"/>
    <p:sldId id="446" r:id="rId80"/>
    <p:sldId id="437" r:id="rId81"/>
    <p:sldId id="438" r:id="rId82"/>
    <p:sldId id="439" r:id="rId83"/>
    <p:sldId id="440" r:id="rId84"/>
    <p:sldId id="447" r:id="rId85"/>
    <p:sldId id="449" r:id="rId86"/>
    <p:sldId id="448" r:id="rId87"/>
    <p:sldId id="453" r:id="rId88"/>
    <p:sldId id="454" r:id="rId89"/>
    <p:sldId id="406" r:id="rId90"/>
    <p:sldId id="366" r:id="rId91"/>
    <p:sldId id="302" r:id="rId92"/>
    <p:sldId id="367" r:id="rId93"/>
    <p:sldId id="343" r:id="rId94"/>
    <p:sldId id="333" r:id="rId95"/>
    <p:sldId id="335" r:id="rId96"/>
    <p:sldId id="337" r:id="rId97"/>
    <p:sldId id="368" r:id="rId98"/>
    <p:sldId id="369" r:id="rId99"/>
    <p:sldId id="370" r:id="rId10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9" autoAdjust="0"/>
    <p:restoredTop sz="78479" autoAdjust="0"/>
  </p:normalViewPr>
  <p:slideViewPr>
    <p:cSldViewPr snapToGrid="0" snapToObjects="1">
      <p:cViewPr varScale="1">
        <p:scale>
          <a:sx n="111" d="100"/>
          <a:sy n="111" d="100"/>
        </p:scale>
        <p:origin x="-120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76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notesMaster" Target="notesMasters/notesMaster1.xml"/><Relationship Id="rId102" Type="http://schemas.openxmlformats.org/officeDocument/2006/relationships/handoutMaster" Target="handoutMasters/handoutMaster1.xml"/><Relationship Id="rId103" Type="http://schemas.openxmlformats.org/officeDocument/2006/relationships/printerSettings" Target="printerSettings/printerSettings1.bin"/><Relationship Id="rId104" Type="http://schemas.openxmlformats.org/officeDocument/2006/relationships/presProps" Target="presProps.xml"/><Relationship Id="rId105" Type="http://schemas.openxmlformats.org/officeDocument/2006/relationships/viewProps" Target="viewProps.xml"/><Relationship Id="rId106" Type="http://schemas.openxmlformats.org/officeDocument/2006/relationships/theme" Target="theme/theme1.xml"/><Relationship Id="rId10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linford:Documents:ParaTools:ATPESC'14:Presentation:char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MPI/Pthread/Python/C++/Fortran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67271920871002"/>
          <c:y val="0.182279660704252"/>
          <c:w val="0.812666350733936"/>
          <c:h val="0.5937056931309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Overhead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C0504D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3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4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accent5"/>
              </a:solidFill>
            </c:spPr>
          </c:dPt>
          <c:cat>
            <c:strRef>
              <c:f>Sheet1!$B$1:$F$1</c:f>
              <c:strCache>
                <c:ptCount val="5"/>
                <c:pt idx="0">
                  <c:v>Tracking</c:v>
                </c:pt>
                <c:pt idx="1">
                  <c:v>Debugging</c:v>
                </c:pt>
                <c:pt idx="2">
                  <c:v>Full Tracking</c:v>
                </c:pt>
                <c:pt idx="3">
                  <c:v>Full Debugging</c:v>
                </c:pt>
                <c:pt idx="4">
                  <c:v>Valgrind</c:v>
                </c:pt>
              </c:strCache>
            </c:strRef>
          </c:cat>
          <c:val>
            <c:numRef>
              <c:f>Sheet1!$B$3:$F$3</c:f>
              <c:numCache>
                <c:formatCode>0.00</c:formatCode>
                <c:ptCount val="5"/>
                <c:pt idx="0">
                  <c:v>0.284608770421324</c:v>
                </c:pt>
                <c:pt idx="1">
                  <c:v>1.05932932072227</c:v>
                </c:pt>
                <c:pt idx="2">
                  <c:v>1.984522785898538</c:v>
                </c:pt>
                <c:pt idx="3">
                  <c:v>2.628546861564918</c:v>
                </c:pt>
                <c:pt idx="4">
                  <c:v>18.83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69420936"/>
        <c:axId val="-2069417928"/>
      </c:barChart>
      <c:catAx>
        <c:axId val="-2069420936"/>
        <c:scaling>
          <c:orientation val="minMax"/>
        </c:scaling>
        <c:delete val="0"/>
        <c:axPos val="b"/>
        <c:majorTickMark val="out"/>
        <c:minorTickMark val="none"/>
        <c:tickLblPos val="nextTo"/>
        <c:crossAx val="-2069417928"/>
        <c:crosses val="autoZero"/>
        <c:auto val="1"/>
        <c:lblAlgn val="ctr"/>
        <c:lblOffset val="100"/>
        <c:noMultiLvlLbl val="0"/>
      </c:catAx>
      <c:valAx>
        <c:axId val="-206941792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Runtime Overhead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0166666666666667"/>
              <c:y val="0.239740802123217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crossAx val="-2069420936"/>
        <c:crosses val="autoZero"/>
        <c:crossBetween val="between"/>
        <c:majorUnit val="5.0"/>
      </c:valAx>
    </c:plotArea>
    <c:plotVisOnly val="1"/>
    <c:dispBlanksAs val="gap"/>
    <c:showDLblsOverMax val="0"/>
  </c:chart>
  <c:txPr>
    <a:bodyPr/>
    <a:lstStyle/>
    <a:p>
      <a:pPr>
        <a:defRPr sz="24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07ACF-D4AD-F041-B5C4-F08D5B16873D}" type="datetimeFigureOut">
              <a:rPr lang="en-US" smtClean="0"/>
              <a:t>6/18/15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DD156-6AF2-A640-A995-E6C8E3A12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091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E0056-DF4A-3745-AA01-D153CE69C132}" type="datetimeFigureOut">
              <a:rPr lang="en-US" smtClean="0"/>
              <a:t>6/18/15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C41BE-FD6E-8A4C-9F34-513CE688F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382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Collect basic routine-level timing profile to determine where most time is being spent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Collect routine-level hardware counter data to determine types of performance problems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Collect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callpath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profiles to determine sequence of events causing performance problems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Conduct finer-grained profiling and/or tracing to pinpoint performance bottlenecks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a typeface="ＭＳ Ｐゴシック" charset="0"/>
              </a:rPr>
              <a:t>Loop-level profiling with hardware counters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a typeface="ＭＳ Ｐゴシック" charset="0"/>
              </a:rPr>
              <a:t>Tracing of communication operations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705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usage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of the code?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When/where is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allocated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Are there any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leaks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are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I/O characteristics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usage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of the code?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When/where is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allocated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Are there any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leaks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are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I/O characteristics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MPI_Send</a:t>
            </a:r>
            <a:r>
              <a:rPr lang="en-US" dirty="0" smtClean="0"/>
              <a:t> on BG/Q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5427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331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caused the </a:t>
            </a:r>
            <a:r>
              <a:rPr lang="en-US" sz="1200" dirty="0" err="1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segfault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were the performance characteristics up to failure?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Which routines were or were not called?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Were there any memory errors?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3905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AAC24C7-A494-674A-88DA-D3E32B7AD410}" type="slidenum">
              <a:rPr lang="en-US">
                <a:solidFill>
                  <a:srgbClr val="0000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90</a:t>
            </a:fld>
            <a:endParaRPr lang="en-US">
              <a:solidFill>
                <a:srgbClr val="000000"/>
              </a:solidFill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9788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1800">
              <a:ea typeface="Arial" pitchFamily="-1" charset="0"/>
              <a:cs typeface="Arial" pitchFamily="-1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61F447A-0124-A34F-B5D5-FB65C497C9FF}" type="slidenum">
              <a:rPr lang="en-US" sz="1200"/>
              <a:pPr/>
              <a:t>93</a:t>
            </a:fld>
            <a:endParaRPr lang="en-US" sz="1200"/>
          </a:p>
        </p:txBody>
      </p:sp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A0919FF-83D6-AE4D-A08E-A5FAA19167C8}" type="slidenum">
              <a:rPr lang="en-US" sz="1200"/>
              <a:pPr/>
              <a:t>94</a:t>
            </a:fld>
            <a:endParaRPr lang="en-US" sz="1200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66750"/>
            <a:ext cx="4646612" cy="3486150"/>
          </a:xfrm>
          <a:solidFill>
            <a:srgbClr val="FFFFFF"/>
          </a:solidFill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04AAE7F-83D4-DC4E-A1F9-9A158F889C4C}" type="slidenum">
              <a:rPr lang="en-US" sz="1200"/>
              <a:pPr/>
              <a:t>95</a:t>
            </a:fld>
            <a:endParaRPr lang="en-US" sz="1200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66750"/>
            <a:ext cx="4646612" cy="3486150"/>
          </a:xfrm>
          <a:solidFill>
            <a:srgbClr val="FFFFFF"/>
          </a:solidFill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A54FBBC-40BA-0046-A8CC-F335CC015C60}" type="slidenum">
              <a:rPr lang="en-US" sz="1200"/>
              <a:pPr/>
              <a:t>96</a:t>
            </a:fld>
            <a:endParaRPr lang="en-US" sz="1200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66750"/>
            <a:ext cx="4646612" cy="3486150"/>
          </a:xfrm>
          <a:solidFill>
            <a:srgbClr val="FFFFFF"/>
          </a:solidFill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4875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769DEB6-C1A3-0D40-8C8B-3B559EFF05CE}" type="slidenum">
              <a:rPr lang="en-US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98</a:t>
            </a:fld>
            <a:endParaRPr lang="en-US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much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time</a:t>
            </a:r>
            <a:r>
              <a:rPr lang="en-US" sz="1200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per code region?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many </a:t>
            </a:r>
            <a:r>
              <a:rPr lang="en-US" sz="1200" i="1" dirty="0" smtClean="0">
                <a:solidFill>
                  <a:schemeClr val="accent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instructions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per code region?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cost of each code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statement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L1 or L2 </a:t>
            </a:r>
            <a:r>
              <a:rPr lang="en-US" sz="1200" i="1" dirty="0" smtClean="0">
                <a:solidFill>
                  <a:schemeClr val="accent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cache misses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much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time</a:t>
            </a:r>
            <a:r>
              <a:rPr lang="en-US" sz="1200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per code region?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many </a:t>
            </a:r>
            <a:r>
              <a:rPr lang="en-US" sz="1200" i="1" dirty="0" smtClean="0">
                <a:solidFill>
                  <a:schemeClr val="accent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instructions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per code region?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cost of each code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statement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L1 or L2 </a:t>
            </a:r>
            <a:r>
              <a:rPr lang="en-US" sz="1200" i="1" dirty="0" smtClean="0">
                <a:solidFill>
                  <a:schemeClr val="accent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cache misses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much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time</a:t>
            </a:r>
            <a:r>
              <a:rPr lang="en-US" sz="1200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per code region?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many </a:t>
            </a:r>
            <a:r>
              <a:rPr lang="en-US" sz="1200" i="1" dirty="0" smtClean="0">
                <a:solidFill>
                  <a:schemeClr val="accent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instructions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per code region?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cost of each code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statement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L1 or L2 </a:t>
            </a:r>
            <a:r>
              <a:rPr lang="en-US" sz="1200" i="1" dirty="0" smtClean="0">
                <a:solidFill>
                  <a:schemeClr val="accent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cache misses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charset="0"/>
                <a:cs typeface="ＭＳ Ｐゴシック" charset="0"/>
              </a:rPr>
              <a:t>Heap memory usage reported by the </a:t>
            </a:r>
            <a:r>
              <a:rPr lang="en-US" sz="2800" dirty="0" err="1" smtClean="0">
                <a:ea typeface="ＭＳ Ｐゴシック" charset="0"/>
                <a:cs typeface="ＭＳ Ｐゴシック" charset="0"/>
              </a:rPr>
              <a:t>mallinfo</a:t>
            </a:r>
            <a:r>
              <a:rPr lang="en-US" sz="2800" dirty="0" smtClean="0">
                <a:ea typeface="ＭＳ Ｐゴシック" charset="0"/>
                <a:cs typeface="ＭＳ Ｐゴシック" charset="0"/>
              </a:rPr>
              <a:t>() call is not 64-bit clean. 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a typeface="ＭＳ Ｐゴシック" charset="0"/>
              </a:rPr>
              <a:t>32 bit counters in Linux roll over when &gt; 4GB memory is used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a typeface="ＭＳ Ｐゴシック" charset="0"/>
              </a:rPr>
              <a:t>We keep track of heap memory usage in 64 bit counters inside TAU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Compensation of perturbation introduced by tool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a typeface="ＭＳ Ｐゴシック" charset="0"/>
              </a:rPr>
              <a:t>Only show what application uses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a typeface="ＭＳ Ｐゴシック" charset="0"/>
              </a:rPr>
              <a:t>Create guards for TAU calls to not track I/O and memory allocations/de-allocations performed inside TAU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Provide broad POSIX I/O and memory coverage </a:t>
            </a:r>
          </a:p>
          <a:p>
            <a:pPr lvl="1">
              <a:lnSpc>
                <a:spcPct val="90000"/>
              </a:lnSpc>
            </a:pPr>
            <a:endParaRPr lang="en-US" dirty="0"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usage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of the code?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When/where is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allocated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Are there any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leaks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are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I/O characteristics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usage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of the code?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When/where is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allocated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Are there any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leaks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are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I/O characteristics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usage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of the code?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When/where is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allocated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Are there any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leaks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are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I/O characteristics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685801" y="2946584"/>
            <a:ext cx="7772400" cy="809953"/>
            <a:chOff x="-1" y="0"/>
            <a:chExt cx="9144001" cy="809953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-1" y="507538"/>
              <a:ext cx="9144001" cy="302415"/>
              <a:chOff x="-1" y="507538"/>
              <a:chExt cx="9144001" cy="302415"/>
            </a:xfrm>
            <a:effectLst>
              <a:outerShdw blurRad="50800" dist="38100" dir="54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11" name="Rectangle 10"/>
              <p:cNvSpPr/>
              <p:nvPr userDrawn="1"/>
            </p:nvSpPr>
            <p:spPr>
              <a:xfrm>
                <a:off x="1" y="586906"/>
                <a:ext cx="9143999" cy="10058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/>
                </a:endParaRPr>
              </a:p>
            </p:txBody>
          </p:sp>
          <p:sp>
            <p:nvSpPr>
              <p:cNvPr id="12" name="Rectangle 11"/>
              <p:cNvSpPr/>
              <p:nvPr userDrawn="1"/>
            </p:nvSpPr>
            <p:spPr>
              <a:xfrm>
                <a:off x="0" y="507538"/>
                <a:ext cx="1143000" cy="30241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13" name="Rectangle 12"/>
              <p:cNvSpPr/>
              <p:nvPr userDrawn="1"/>
            </p:nvSpPr>
            <p:spPr>
              <a:xfrm>
                <a:off x="-1" y="537300"/>
                <a:ext cx="3657600" cy="20116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sp>
          <p:nvSpPr>
            <p:cNvPr id="10" name="Rectangle 9"/>
            <p:cNvSpPr/>
            <p:nvPr userDrawn="1"/>
          </p:nvSpPr>
          <p:spPr>
            <a:xfrm>
              <a:off x="0" y="0"/>
              <a:ext cx="9144000" cy="64008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paratools_small_shado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8240"/>
            <a:ext cx="1435206" cy="30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98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320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95680"/>
            <a:ext cx="2057400" cy="5252721"/>
          </a:xfrm>
        </p:spPr>
        <p:txBody>
          <a:bodyPr vert="eaVert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95681"/>
            <a:ext cx="6019800" cy="5252720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16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97" y="1031799"/>
            <a:ext cx="8681405" cy="530411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1635262" y="6492875"/>
            <a:ext cx="61722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 userDrawn="1">
            <p:ph type="title"/>
          </p:nvPr>
        </p:nvSpPr>
        <p:spPr>
          <a:xfrm>
            <a:off x="0" y="-20619"/>
            <a:ext cx="9144000" cy="63728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731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722313" y="3732996"/>
            <a:ext cx="7772400" cy="755089"/>
            <a:chOff x="-1" y="0"/>
            <a:chExt cx="9144001" cy="755089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-1" y="507538"/>
              <a:ext cx="9144001" cy="247551"/>
              <a:chOff x="-1" y="507538"/>
              <a:chExt cx="9144001" cy="247551"/>
            </a:xfrm>
            <a:effectLst>
              <a:outerShdw blurRad="50800" dist="38100" dir="54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11" name="Rectangle 10"/>
              <p:cNvSpPr/>
              <p:nvPr userDrawn="1"/>
            </p:nvSpPr>
            <p:spPr>
              <a:xfrm>
                <a:off x="1" y="586906"/>
                <a:ext cx="9143999" cy="10058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effectLst/>
                </a:endParaRPr>
              </a:p>
            </p:txBody>
          </p:sp>
          <p:sp>
            <p:nvSpPr>
              <p:cNvPr id="12" name="Rectangle 11"/>
              <p:cNvSpPr/>
              <p:nvPr userDrawn="1"/>
            </p:nvSpPr>
            <p:spPr>
              <a:xfrm>
                <a:off x="0" y="507538"/>
                <a:ext cx="1143000" cy="24755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13" name="Rectangle 12"/>
              <p:cNvSpPr/>
              <p:nvPr userDrawn="1"/>
            </p:nvSpPr>
            <p:spPr>
              <a:xfrm>
                <a:off x="-1" y="537301"/>
                <a:ext cx="3657600" cy="18287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sp>
          <p:nvSpPr>
            <p:cNvPr id="10" name="Rectangle 9"/>
            <p:cNvSpPr/>
            <p:nvPr userDrawn="1"/>
          </p:nvSpPr>
          <p:spPr>
            <a:xfrm>
              <a:off x="0" y="0"/>
              <a:ext cx="9144000" cy="64008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effectLst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ln>
            <a:noFill/>
          </a:ln>
        </p:spPr>
        <p:txBody>
          <a:bodyPr anchor="b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paratools_small_shado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8240"/>
            <a:ext cx="1435206" cy="30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02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197" y="1031799"/>
            <a:ext cx="4206240" cy="53041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3362" y="1031799"/>
            <a:ext cx="4206240" cy="53041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29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197" y="1031799"/>
            <a:ext cx="420624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197" y="1671560"/>
            <a:ext cx="4206240" cy="46643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055" y="1031799"/>
            <a:ext cx="420624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1055" y="1671560"/>
            <a:ext cx="4206240" cy="46643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51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5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55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1031798"/>
            <a:ext cx="5252002" cy="530411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196" y="1031798"/>
            <a:ext cx="3200400" cy="53041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522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5253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11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 rot="10800000">
            <a:off x="1" y="6441445"/>
            <a:ext cx="9143999" cy="10058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162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28" name="Rectangle 27"/>
          <p:cNvSpPr/>
          <p:nvPr userDrawn="1"/>
        </p:nvSpPr>
        <p:spPr>
          <a:xfrm rot="10800000">
            <a:off x="1" y="6492874"/>
            <a:ext cx="9144000" cy="3651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-1" y="0"/>
            <a:ext cx="9144001" cy="809953"/>
            <a:chOff x="-1" y="0"/>
            <a:chExt cx="9144001" cy="809953"/>
          </a:xfrm>
        </p:grpSpPr>
        <p:grpSp>
          <p:nvGrpSpPr>
            <p:cNvPr id="21" name="Group 20"/>
            <p:cNvGrpSpPr/>
            <p:nvPr userDrawn="1"/>
          </p:nvGrpSpPr>
          <p:grpSpPr>
            <a:xfrm>
              <a:off x="-1" y="507538"/>
              <a:ext cx="9144001" cy="302415"/>
              <a:chOff x="-1" y="507538"/>
              <a:chExt cx="9144001" cy="302415"/>
            </a:xfrm>
            <a:effectLst>
              <a:outerShdw blurRad="50800" dist="38100" dir="54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23" name="Rectangle 22"/>
              <p:cNvSpPr/>
              <p:nvPr userDrawn="1"/>
            </p:nvSpPr>
            <p:spPr>
              <a:xfrm>
                <a:off x="1" y="586906"/>
                <a:ext cx="9143999" cy="10058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/>
                </a:endParaRPr>
              </a:p>
            </p:txBody>
          </p:sp>
          <p:sp>
            <p:nvSpPr>
              <p:cNvPr id="24" name="Rectangle 23"/>
              <p:cNvSpPr/>
              <p:nvPr userDrawn="1"/>
            </p:nvSpPr>
            <p:spPr>
              <a:xfrm>
                <a:off x="0" y="507538"/>
                <a:ext cx="1143000" cy="30241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25" name="Rectangle 24"/>
              <p:cNvSpPr/>
              <p:nvPr userDrawn="1"/>
            </p:nvSpPr>
            <p:spPr>
              <a:xfrm>
                <a:off x="-1" y="537300"/>
                <a:ext cx="3657600" cy="20116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sp>
          <p:nvSpPr>
            <p:cNvPr id="22" name="Rectangle 21"/>
            <p:cNvSpPr/>
            <p:nvPr userDrawn="1"/>
          </p:nvSpPr>
          <p:spPr>
            <a:xfrm>
              <a:off x="0" y="0"/>
              <a:ext cx="9144000" cy="64008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0" y="-20619"/>
            <a:ext cx="9144000" cy="637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228197" y="1031800"/>
            <a:ext cx="8681405" cy="5297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5264" y="6492875"/>
            <a:ext cx="61670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8002358" y="6492875"/>
            <a:ext cx="9072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F6AED-BC71-3D4D-8309-CF5F710814C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7" name="Picture 16" descr="paratools_small_shadow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8240"/>
            <a:ext cx="1435206" cy="30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11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b="0" kern="1200" cap="none" spc="0">
          <a:ln w="18415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4" Type="http://schemas.openxmlformats.org/officeDocument/2006/relationships/image" Target="../media/image2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jlinford/workshop-python" TargetMode="External"/><Relationship Id="rId4" Type="http://schemas.openxmlformats.org/officeDocument/2006/relationships/hyperlink" Target="http://www.paratools.com/emit15/TAU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livetau@cerberus.nic.uoregon.edu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0.png"/></Relationships>
</file>

<file path=ppt/slides/_rels/slide9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0.png"/><Relationship Id="rId12" Type="http://schemas.openxmlformats.org/officeDocument/2006/relationships/image" Target="../media/image71.png"/><Relationship Id="rId13" Type="http://schemas.openxmlformats.org/officeDocument/2006/relationships/image" Target="../media/image72.png"/><Relationship Id="rId14" Type="http://schemas.openxmlformats.org/officeDocument/2006/relationships/image" Target="../media/image73.png"/><Relationship Id="rId15" Type="http://schemas.openxmlformats.org/officeDocument/2006/relationships/image" Target="../media/image74.png"/><Relationship Id="rId16" Type="http://schemas.openxmlformats.org/officeDocument/2006/relationships/image" Target="../media/image75.png"/><Relationship Id="rId17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jpeg"/><Relationship Id="rId9" Type="http://schemas.openxmlformats.org/officeDocument/2006/relationships/image" Target="../media/image68.png"/><Relationship Id="rId10" Type="http://schemas.openxmlformats.org/officeDocument/2006/relationships/image" Target="../media/image69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5486" y="1082706"/>
            <a:ext cx="8453028" cy="2509046"/>
          </a:xfrm>
        </p:spPr>
        <p:txBody>
          <a:bodyPr>
            <a:noAutofit/>
          </a:bodyPr>
          <a:lstStyle/>
          <a:p>
            <a:r>
              <a:rPr lang="en-US" sz="4800" dirty="0" smtClean="0"/>
              <a:t>Python Performance Evaluation with the </a:t>
            </a:r>
            <a:br>
              <a:rPr lang="en-US" sz="4800" dirty="0" smtClean="0"/>
            </a:br>
            <a:r>
              <a:rPr lang="en-US" sz="4800" dirty="0" smtClean="0"/>
              <a:t>TAU Performance System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53101"/>
            <a:ext cx="6400800" cy="2264377"/>
          </a:xfrm>
        </p:spPr>
        <p:txBody>
          <a:bodyPr>
            <a:normAutofit fontScale="62500" lnSpcReduction="20000"/>
          </a:bodyPr>
          <a:lstStyle/>
          <a:p>
            <a:r>
              <a:rPr lang="en-US" sz="4000" dirty="0" smtClean="0"/>
              <a:t>John C. Linford, Sameer </a:t>
            </a:r>
            <a:r>
              <a:rPr lang="en-US" sz="4000" dirty="0" err="1" smtClean="0"/>
              <a:t>Shende</a:t>
            </a:r>
            <a:r>
              <a:rPr lang="en-US" sz="4000" dirty="0" smtClean="0"/>
              <a:t>, Allen </a:t>
            </a:r>
            <a:r>
              <a:rPr lang="en-US" sz="4000" dirty="0" err="1" smtClean="0"/>
              <a:t>Malony</a:t>
            </a:r>
            <a:endParaRPr lang="en-US" sz="4000" dirty="0" smtClean="0"/>
          </a:p>
          <a:p>
            <a:r>
              <a:rPr lang="en-US" sz="4000" dirty="0" smtClean="0"/>
              <a:t>{</a:t>
            </a:r>
            <a:r>
              <a:rPr lang="en-US" sz="4000" dirty="0" err="1" smtClean="0"/>
              <a:t>jlinford,sameer,malony</a:t>
            </a:r>
            <a:r>
              <a:rPr lang="en-US" sz="4000" dirty="0" smtClean="0"/>
              <a:t>}@</a:t>
            </a:r>
            <a:r>
              <a:rPr lang="en-US" sz="4000" dirty="0" err="1" smtClean="0"/>
              <a:t>paratools.com</a:t>
            </a:r>
            <a:endParaRPr lang="en-US" sz="4000" dirty="0" smtClean="0"/>
          </a:p>
          <a:p>
            <a:r>
              <a:rPr lang="en-US" sz="4000" dirty="0" err="1" smtClean="0"/>
              <a:t>ParaTools</a:t>
            </a:r>
            <a:r>
              <a:rPr lang="en-US" sz="4000" dirty="0" smtClean="0"/>
              <a:t>, Inc.</a:t>
            </a:r>
          </a:p>
          <a:p>
            <a:endParaRPr lang="en-US" dirty="0" smtClean="0"/>
          </a:p>
          <a:p>
            <a:r>
              <a:rPr lang="en-US" dirty="0" smtClean="0"/>
              <a:t>2 July 2015, EMiT’15</a:t>
            </a:r>
          </a:p>
          <a:p>
            <a:r>
              <a:rPr lang="en-US" dirty="0" err="1" smtClean="0"/>
              <a:t>www.paratools.com</a:t>
            </a:r>
            <a:r>
              <a:rPr lang="en-US" dirty="0" smtClean="0"/>
              <a:t>/emit15/TAU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040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91623" y="961718"/>
            <a:ext cx="4040188" cy="639762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/>
              <a:t>Profiling</a:t>
            </a:r>
            <a:endParaRPr lang="en-US" sz="48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>
          <a:xfrm>
            <a:off x="4870451" y="961718"/>
            <a:ext cx="3816350" cy="639762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/>
              <a:t>Tracing</a:t>
            </a:r>
            <a:endParaRPr lang="en-US" sz="4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10</a:t>
            </a:fld>
            <a:endParaRPr lang="en-US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91623" y="3734008"/>
            <a:ext cx="4040188" cy="229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1430" lvl="0" algn="ctr" defTabSz="914400" fontAlgn="base">
              <a:spcAft>
                <a:spcPts val="600"/>
              </a:spcAft>
              <a:defRPr/>
            </a:pPr>
            <a:r>
              <a:rPr lang="en-US" sz="3600" dirty="0" smtClean="0">
                <a:ea typeface="ＭＳ Ｐゴシック" pitchFamily="-1" charset="-128"/>
                <a:cs typeface="ＭＳ Ｐゴシック" pitchFamily="-1" charset="-128"/>
              </a:rPr>
              <a:t>Shows</a:t>
            </a:r>
            <a:r>
              <a:rPr lang="en-US" sz="3600" b="1" dirty="0" smtClean="0">
                <a:ea typeface="ＭＳ Ｐゴシック" pitchFamily="-1" charset="-128"/>
                <a:cs typeface="ＭＳ Ｐゴシック" pitchFamily="-1" charset="-128"/>
              </a:rPr>
              <a:t> </a:t>
            </a:r>
            <a:br>
              <a:rPr lang="en-US" sz="3600" b="1" dirty="0" smtClean="0">
                <a:ea typeface="ＭＳ Ｐゴシック" pitchFamily="-1" charset="-128"/>
                <a:cs typeface="ＭＳ Ｐゴシック" pitchFamily="-1" charset="-128"/>
              </a:rPr>
            </a:br>
            <a:r>
              <a:rPr lang="en-US" sz="3600" b="1" dirty="0" smtClean="0">
                <a:solidFill>
                  <a:srgbClr val="FF0900"/>
                </a:solidFill>
                <a:ea typeface="ＭＳ Ｐゴシック" pitchFamily="-1" charset="-128"/>
                <a:cs typeface="ＭＳ Ｐゴシック" pitchFamily="-1" charset="-128"/>
              </a:rPr>
              <a:t>how </a:t>
            </a:r>
            <a:r>
              <a:rPr lang="en-US" sz="3600" b="1" dirty="0">
                <a:solidFill>
                  <a:srgbClr val="FF0900"/>
                </a:solidFill>
                <a:ea typeface="ＭＳ Ｐゴシック" pitchFamily="-1" charset="-128"/>
                <a:cs typeface="ＭＳ Ｐゴシック" pitchFamily="-1" charset="-128"/>
              </a:rPr>
              <a:t>much</a:t>
            </a:r>
            <a:r>
              <a:rPr lang="en-US" sz="3600" dirty="0"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3600" dirty="0" smtClean="0">
                <a:ea typeface="ＭＳ Ｐゴシック" pitchFamily="-1" charset="-128"/>
                <a:cs typeface="ＭＳ Ｐゴシック" pitchFamily="-1" charset="-128"/>
              </a:rPr>
              <a:t>time </a:t>
            </a:r>
            <a:r>
              <a:rPr lang="en-US" sz="3600" dirty="0">
                <a:ea typeface="ＭＳ Ｐゴシック" pitchFamily="-1" charset="-128"/>
                <a:cs typeface="ＭＳ Ｐゴシック" pitchFamily="-1" charset="-128"/>
              </a:rPr>
              <a:t>was spent in each routine</a:t>
            </a:r>
          </a:p>
        </p:txBody>
      </p:sp>
      <p:pic>
        <p:nvPicPr>
          <p:cNvPr id="18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7827" y="1761887"/>
            <a:ext cx="3816350" cy="181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f1"/>
          <p:cNvPicPr>
            <a:picLocks noChangeAspect="1" noChangeArrowheads="1"/>
          </p:cNvPicPr>
          <p:nvPr/>
        </p:nvPicPr>
        <p:blipFill rotWithShape="1">
          <a:blip r:embed="rId3"/>
          <a:srcRect t="20454" b="20780"/>
          <a:stretch/>
        </p:blipFill>
        <p:spPr bwMode="auto">
          <a:xfrm>
            <a:off x="491624" y="1761888"/>
            <a:ext cx="4040188" cy="181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4870450" y="3734007"/>
            <a:ext cx="3816349" cy="2295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1430" algn="ctr">
              <a:spcAft>
                <a:spcPts val="600"/>
              </a:spcAft>
            </a:pPr>
            <a:r>
              <a:rPr lang="en-US" sz="3600" dirty="0" smtClean="0">
                <a:solidFill>
                  <a:srgbClr val="000000"/>
                </a:solidFill>
                <a:ea typeface="ＭＳ Ｐゴシック" pitchFamily="-1" charset="-128"/>
                <a:cs typeface="ＭＳ Ｐゴシック" pitchFamily="-1" charset="-128"/>
              </a:rPr>
              <a:t>Shows</a:t>
            </a:r>
            <a:r>
              <a:rPr lang="en-US" sz="3600" b="1" dirty="0" smtClean="0">
                <a:solidFill>
                  <a:srgbClr val="FF0900"/>
                </a:solidFill>
                <a:ea typeface="ＭＳ Ｐゴシック" pitchFamily="-1" charset="-128"/>
                <a:cs typeface="ＭＳ Ｐゴシック" pitchFamily="-1" charset="-128"/>
              </a:rPr>
              <a:t> </a:t>
            </a:r>
            <a:br>
              <a:rPr lang="en-US" sz="3600" b="1" dirty="0" smtClean="0">
                <a:solidFill>
                  <a:srgbClr val="FF0900"/>
                </a:solidFill>
                <a:ea typeface="ＭＳ Ｐゴシック" pitchFamily="-1" charset="-128"/>
                <a:cs typeface="ＭＳ Ｐゴシック" pitchFamily="-1" charset="-128"/>
              </a:rPr>
            </a:br>
            <a:r>
              <a:rPr lang="en-US" sz="3600" b="1" dirty="0" smtClean="0">
                <a:solidFill>
                  <a:srgbClr val="FF0900"/>
                </a:solidFill>
                <a:ea typeface="ＭＳ Ｐゴシック" pitchFamily="-1" charset="-128"/>
                <a:cs typeface="ＭＳ Ｐゴシック" pitchFamily="-1" charset="-128"/>
              </a:rPr>
              <a:t>when</a:t>
            </a:r>
            <a:r>
              <a:rPr lang="en-US" sz="3600" dirty="0" smtClean="0"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3600" b="0" dirty="0" smtClean="0">
                <a:ea typeface="ＭＳ Ｐゴシック" pitchFamily="-1" charset="-128"/>
                <a:cs typeface="ＭＳ Ｐゴシック" pitchFamily="-1" charset="-128"/>
              </a:rPr>
              <a:t>events take place on a timeline</a:t>
            </a:r>
          </a:p>
        </p:txBody>
      </p:sp>
      <p:sp>
        <p:nvSpPr>
          <p:cNvPr id="14" name="Title 6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Measurement Approaches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178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Types of Performance Profiles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i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Flat</a:t>
            </a:r>
            <a:r>
              <a:rPr lang="en-US" b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ea typeface="ＭＳ Ｐゴシック" charset="0"/>
                <a:cs typeface="ＭＳ Ｐゴシック" charset="0"/>
              </a:rPr>
              <a:t>profiles</a:t>
            </a:r>
          </a:p>
          <a:p>
            <a:pPr lvl="1"/>
            <a:r>
              <a:rPr lang="en-US" dirty="0">
                <a:ea typeface="ＭＳ Ｐゴシック" charset="0"/>
              </a:rPr>
              <a:t>Metric (e.g., time) spent in an </a:t>
            </a:r>
            <a:r>
              <a:rPr lang="en-US" dirty="0" smtClean="0">
                <a:ea typeface="ＭＳ Ｐゴシック" charset="0"/>
              </a:rPr>
              <a:t>event</a:t>
            </a:r>
            <a:endParaRPr lang="en-US" dirty="0">
              <a:ea typeface="ＭＳ Ｐゴシック" charset="0"/>
            </a:endParaRPr>
          </a:p>
          <a:p>
            <a:pPr lvl="1"/>
            <a:r>
              <a:rPr lang="en-US" dirty="0">
                <a:ea typeface="ＭＳ Ｐゴシック" charset="0"/>
              </a:rPr>
              <a:t>Exclusive/inclusive, # of calls, child </a:t>
            </a:r>
            <a:r>
              <a:rPr lang="en-US" dirty="0" smtClean="0">
                <a:ea typeface="ＭＳ Ｐゴシック" charset="0"/>
              </a:rPr>
              <a:t>calls, …</a:t>
            </a:r>
            <a:endParaRPr lang="en-US" dirty="0">
              <a:ea typeface="ＭＳ Ｐゴシック" charset="0"/>
            </a:endParaRPr>
          </a:p>
          <a:p>
            <a:r>
              <a:rPr lang="en-US" i="1" dirty="0" err="1">
                <a:solidFill>
                  <a:srgbClr val="FF0900"/>
                </a:solidFill>
                <a:ea typeface="ＭＳ Ｐゴシック" charset="0"/>
                <a:cs typeface="ＭＳ Ｐゴシック" charset="0"/>
              </a:rPr>
              <a:t>Callpath</a:t>
            </a:r>
            <a:r>
              <a:rPr lang="en-US" dirty="0">
                <a:solidFill>
                  <a:srgbClr val="FF09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profiles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 smtClean="0">
                <a:ea typeface="ＭＳ Ｐゴシック" charset="0"/>
              </a:rPr>
              <a:t>Time </a:t>
            </a:r>
            <a:r>
              <a:rPr lang="en-US" dirty="0">
                <a:ea typeface="ＭＳ Ｐゴシック" charset="0"/>
              </a:rPr>
              <a:t>spent along a calling path (edges in </a:t>
            </a:r>
            <a:r>
              <a:rPr lang="en-US" dirty="0" err="1">
                <a:ea typeface="ＭＳ Ｐゴシック" charset="0"/>
              </a:rPr>
              <a:t>callgraph</a:t>
            </a:r>
            <a:r>
              <a:rPr lang="en-US" dirty="0">
                <a:ea typeface="ＭＳ Ｐゴシック" charset="0"/>
              </a:rPr>
              <a:t>)</a:t>
            </a:r>
          </a:p>
          <a:p>
            <a:pPr lvl="1"/>
            <a:r>
              <a:rPr lang="en-US" altLang="ja-JP" dirty="0" smtClean="0">
                <a:ea typeface="ＭＳ Ｐゴシック" charset="0"/>
              </a:rPr>
              <a:t>“</a:t>
            </a:r>
            <a:r>
              <a:rPr lang="en-US" altLang="ja-JP" i="1" dirty="0" smtClean="0">
                <a:ea typeface="ＭＳ Ｐゴシック" charset="0"/>
              </a:rPr>
              <a:t>main</a:t>
            </a:r>
            <a:r>
              <a:rPr lang="en-US" altLang="ja-JP" i="1" dirty="0">
                <a:ea typeface="ＭＳ Ｐゴシック" charset="0"/>
              </a:rPr>
              <a:t>=&gt; f1 =&gt; f2 =&gt; </a:t>
            </a:r>
            <a:r>
              <a:rPr lang="en-US" altLang="ja-JP" i="1" dirty="0" err="1" smtClean="0">
                <a:ea typeface="ＭＳ Ｐゴシック" charset="0"/>
              </a:rPr>
              <a:t>MPI_Send</a:t>
            </a:r>
            <a:r>
              <a:rPr lang="en-US" altLang="ja-JP" dirty="0" smtClean="0">
                <a:ea typeface="ＭＳ Ｐゴシック" charset="0"/>
              </a:rPr>
              <a:t>”</a:t>
            </a:r>
            <a:endParaRPr lang="en-US" altLang="ja-JP" dirty="0">
              <a:ea typeface="ＭＳ Ｐゴシック" charset="0"/>
            </a:endParaRPr>
          </a:p>
          <a:p>
            <a:pPr lvl="1"/>
            <a:r>
              <a:rPr lang="en-US" dirty="0" smtClean="0">
                <a:ea typeface="ＭＳ Ｐゴシック" charset="0"/>
                <a:cs typeface="Courier New"/>
              </a:rPr>
              <a:t>Set the </a:t>
            </a:r>
            <a:r>
              <a:rPr lang="en-US" b="1" dirty="0" smtClean="0">
                <a:solidFill>
                  <a:srgbClr val="FF0900"/>
                </a:solidFill>
                <a:ea typeface="ＭＳ Ｐゴシック" charset="0"/>
                <a:cs typeface="Courier New"/>
              </a:rPr>
              <a:t>TAU_CALLPATH_DEPTH</a:t>
            </a:r>
            <a:r>
              <a:rPr lang="en-US" dirty="0" smtClean="0">
                <a:solidFill>
                  <a:srgbClr val="FF0900"/>
                </a:solidFill>
                <a:ea typeface="ＭＳ Ｐゴシック" charset="0"/>
              </a:rPr>
              <a:t> </a:t>
            </a:r>
            <a:r>
              <a:rPr lang="en-US" dirty="0">
                <a:ea typeface="ＭＳ Ｐゴシック" charset="0"/>
              </a:rPr>
              <a:t>environment variable</a:t>
            </a:r>
          </a:p>
          <a:p>
            <a:r>
              <a:rPr lang="en-US" i="1" dirty="0">
                <a:solidFill>
                  <a:srgbClr val="FF0900"/>
                </a:solidFill>
                <a:ea typeface="ＭＳ Ｐゴシック" charset="0"/>
                <a:cs typeface="ＭＳ Ｐゴシック" charset="0"/>
              </a:rPr>
              <a:t>Phase</a:t>
            </a:r>
            <a:r>
              <a:rPr lang="en-US" dirty="0">
                <a:solidFill>
                  <a:srgbClr val="FF09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ea typeface="ＭＳ Ｐゴシック" charset="0"/>
                <a:cs typeface="ＭＳ Ｐゴシック" charset="0"/>
              </a:rPr>
              <a:t>profiles</a:t>
            </a:r>
          </a:p>
          <a:p>
            <a:pPr lvl="1"/>
            <a:r>
              <a:rPr lang="en-US" dirty="0">
                <a:ea typeface="ＭＳ Ｐゴシック" charset="0"/>
              </a:rPr>
              <a:t>Flat profiles under a phase (nested phases </a:t>
            </a:r>
            <a:r>
              <a:rPr lang="en-US" dirty="0" smtClean="0">
                <a:ea typeface="ＭＳ Ｐゴシック" charset="0"/>
              </a:rPr>
              <a:t>allowed</a:t>
            </a:r>
            <a:r>
              <a:rPr lang="en-US" dirty="0">
                <a:ea typeface="ＭＳ Ｐゴシック" charset="0"/>
              </a:rPr>
              <a:t>)</a:t>
            </a:r>
          </a:p>
          <a:p>
            <a:pPr lvl="1"/>
            <a:r>
              <a:rPr lang="en-US" dirty="0">
                <a:ea typeface="ＭＳ Ｐゴシック" charset="0"/>
              </a:rPr>
              <a:t>Default </a:t>
            </a:r>
            <a:r>
              <a:rPr lang="ja-JP" altLang="en-US" dirty="0">
                <a:ea typeface="ＭＳ Ｐゴシック" charset="0"/>
              </a:rPr>
              <a:t>“</a:t>
            </a:r>
            <a:r>
              <a:rPr lang="en-US" altLang="ja-JP" dirty="0">
                <a:ea typeface="ＭＳ Ｐゴシック" charset="0"/>
              </a:rPr>
              <a:t>main</a:t>
            </a:r>
            <a:r>
              <a:rPr lang="ja-JP" altLang="en-US" dirty="0">
                <a:ea typeface="ＭＳ Ｐゴシック" charset="0"/>
              </a:rPr>
              <a:t>”</a:t>
            </a:r>
            <a:r>
              <a:rPr lang="en-US" altLang="ja-JP" dirty="0">
                <a:ea typeface="ＭＳ Ｐゴシック" charset="0"/>
              </a:rPr>
              <a:t> phase</a:t>
            </a:r>
          </a:p>
          <a:p>
            <a:pPr lvl="1"/>
            <a:r>
              <a:rPr lang="en-US" dirty="0">
                <a:ea typeface="ＭＳ Ｐゴシック" charset="0"/>
              </a:rPr>
              <a:t>Supports static or dynamic (e.g</a:t>
            </a:r>
            <a:r>
              <a:rPr lang="en-US" dirty="0" smtClean="0">
                <a:ea typeface="ＭＳ Ｐゴシック" charset="0"/>
              </a:rPr>
              <a:t>. </a:t>
            </a:r>
            <a:r>
              <a:rPr lang="en-US" dirty="0">
                <a:ea typeface="ＭＳ Ｐゴシック" charset="0"/>
              </a:rPr>
              <a:t>per-iteration) </a:t>
            </a:r>
            <a:r>
              <a:rPr lang="en-US" dirty="0" smtClean="0">
                <a:ea typeface="ＭＳ Ｐゴシック" charset="0"/>
              </a:rPr>
              <a:t>phases</a:t>
            </a:r>
            <a:endParaRPr lang="en-US" dirty="0">
              <a:ea typeface="ＭＳ Ｐゴシック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06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much data do you want?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12</a:t>
            </a:fld>
            <a:endParaRPr lang="en-US"/>
          </a:p>
        </p:txBody>
      </p:sp>
      <p:sp>
        <p:nvSpPr>
          <p:cNvPr id="7" name="Left-Right Arrow 6"/>
          <p:cNvSpPr/>
          <p:nvPr/>
        </p:nvSpPr>
        <p:spPr>
          <a:xfrm>
            <a:off x="1360582" y="2855764"/>
            <a:ext cx="6355828" cy="1064697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79877" y="1894888"/>
            <a:ext cx="11191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Limited</a:t>
            </a:r>
            <a:br>
              <a:rPr lang="en-US" sz="2400" dirty="0" smtClean="0"/>
            </a:br>
            <a:r>
              <a:rPr lang="en-US" sz="2400" dirty="0" smtClean="0"/>
              <a:t>Profile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1987719" y="2794832"/>
            <a:ext cx="91440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130475" y="3964954"/>
            <a:ext cx="1024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</a:rPr>
              <a:t>Flat </a:t>
            </a:r>
            <a:br>
              <a:rPr lang="en-US" sz="2400" b="1" dirty="0" smtClean="0">
                <a:solidFill>
                  <a:schemeClr val="accent2"/>
                </a:solidFill>
              </a:rPr>
            </a:br>
            <a:r>
              <a:rPr lang="en-US" sz="2400" b="1" dirty="0" smtClean="0">
                <a:solidFill>
                  <a:schemeClr val="accent2"/>
                </a:solidFill>
              </a:rPr>
              <a:t>Profile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90800" y="2794832"/>
            <a:ext cx="91440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072884" y="1897691"/>
            <a:ext cx="9999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Loop</a:t>
            </a:r>
            <a:br>
              <a:rPr lang="en-US" sz="2400" dirty="0" smtClean="0"/>
            </a:br>
            <a:r>
              <a:rPr lang="en-US" sz="2400" dirty="0" smtClean="0"/>
              <a:t>Profile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3521538" y="2794832"/>
            <a:ext cx="91440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012179" y="3964954"/>
            <a:ext cx="1024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Phase</a:t>
            </a:r>
            <a:br>
              <a:rPr lang="en-US" sz="2400" dirty="0" smtClean="0"/>
            </a:br>
            <a:r>
              <a:rPr lang="en-US" sz="2400" dirty="0" smtClean="0"/>
              <a:t>Profile</a:t>
            </a:r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4475140" y="2794832"/>
            <a:ext cx="91440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370031" y="1928955"/>
            <a:ext cx="12113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/>
              <a:t>Callpath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Profile</a:t>
            </a: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4921154" y="2794832"/>
            <a:ext cx="91440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490133" y="3964954"/>
            <a:ext cx="882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900"/>
                </a:solidFill>
              </a:rPr>
              <a:t>Trace</a:t>
            </a:r>
            <a:endParaRPr lang="en-US" sz="2400" b="1" dirty="0">
              <a:solidFill>
                <a:srgbClr val="FF09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79875" y="2794832"/>
            <a:ext cx="91440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584599" y="5096169"/>
            <a:ext cx="39748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All levels support multiple metrics/counters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8197" y="3128428"/>
            <a:ext cx="1043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O</a:t>
            </a:r>
            <a:r>
              <a:rPr lang="en-US" sz="2800" dirty="0" smtClean="0"/>
              <a:t>(KB)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7716409" y="3128428"/>
            <a:ext cx="1032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O</a:t>
            </a:r>
            <a:r>
              <a:rPr lang="en-US" sz="2800" dirty="0" smtClean="0"/>
              <a:t>(TB)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95966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Performance Data Measurement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13</a:t>
            </a:fld>
            <a:endParaRPr lang="en-US"/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494722" y="1097757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/>
              <a:t>Direct via Probes</a:t>
            </a:r>
            <a:endParaRPr lang="en-US" b="1" dirty="0"/>
          </a:p>
        </p:txBody>
      </p:sp>
      <p:sp>
        <p:nvSpPr>
          <p:cNvPr id="8" name="Text Placeholder 10"/>
          <p:cNvSpPr txBox="1">
            <a:spLocks/>
          </p:cNvSpPr>
          <p:nvPr/>
        </p:nvSpPr>
        <p:spPr>
          <a:xfrm>
            <a:off x="4870449" y="1097757"/>
            <a:ext cx="3816350" cy="63976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/>
              <a:t>Indirect via Sampling</a:t>
            </a:r>
            <a:endParaRPr lang="en-US" b="1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57200" y="4478012"/>
            <a:ext cx="4040188" cy="1685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8630" lvl="0" indent="-457200" defTabSz="914400" fontAlgn="base"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dirty="0" smtClean="0">
                <a:ea typeface="ＭＳ Ｐゴシック" pitchFamily="-1" charset="-128"/>
                <a:cs typeface="ＭＳ Ｐゴシック" pitchFamily="-1" charset="-128"/>
              </a:rPr>
              <a:t>Exact measurement</a:t>
            </a:r>
          </a:p>
          <a:p>
            <a:pPr marL="468630" lvl="0" indent="-457200" defTabSz="914400" fontAlgn="base"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dirty="0" smtClean="0">
                <a:ea typeface="ＭＳ Ｐゴシック" pitchFamily="-1" charset="-128"/>
                <a:cs typeface="ＭＳ Ｐゴシック" pitchFamily="-1" charset="-128"/>
              </a:rPr>
              <a:t>Fine-grain control</a:t>
            </a:r>
          </a:p>
          <a:p>
            <a:pPr marL="468630" lvl="0" indent="-457200" defTabSz="914400" fontAlgn="base"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dirty="0" smtClean="0">
                <a:ea typeface="ＭＳ Ｐゴシック" pitchFamily="-1" charset="-128"/>
                <a:cs typeface="ＭＳ Ｐゴシック" pitchFamily="-1" charset="-128"/>
              </a:rPr>
              <a:t>Calls inserted into code</a:t>
            </a:r>
            <a:endParaRPr lang="en-US" sz="2400" dirty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870450" y="4478012"/>
            <a:ext cx="3816349" cy="1685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8630" indent="-457200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ea typeface="ＭＳ Ｐゴシック" pitchFamily="-1" charset="-128"/>
                <a:cs typeface="ＭＳ Ｐゴシック" pitchFamily="-1" charset="-128"/>
              </a:rPr>
              <a:t>No code modification</a:t>
            </a:r>
          </a:p>
          <a:p>
            <a:pPr marL="468630" indent="-457200">
              <a:spcAft>
                <a:spcPts val="600"/>
              </a:spcAft>
              <a:buFont typeface="Arial"/>
              <a:buChar char="•"/>
            </a:pPr>
            <a:r>
              <a:rPr lang="en-US" sz="2400" b="0" dirty="0" smtClean="0">
                <a:ea typeface="ＭＳ Ｐゴシック" pitchFamily="-1" charset="-128"/>
                <a:cs typeface="ＭＳ Ｐゴシック" pitchFamily="-1" charset="-128"/>
              </a:rPr>
              <a:t>Minimal effort</a:t>
            </a:r>
          </a:p>
          <a:p>
            <a:pPr marL="468630" indent="-457200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ea typeface="ＭＳ Ｐゴシック" pitchFamily="-1" charset="-128"/>
                <a:cs typeface="ＭＳ Ｐゴシック" pitchFamily="-1" charset="-128"/>
              </a:rPr>
              <a:t>Relies on debug symbols (</a:t>
            </a:r>
            <a:r>
              <a:rPr lang="en-US" sz="2400" b="1" dirty="0" smtClean="0">
                <a:solidFill>
                  <a:srgbClr val="FF0900"/>
                </a:solidFill>
                <a:ea typeface="ＭＳ Ｐゴシック" pitchFamily="-1" charset="-128"/>
                <a:cs typeface="ＭＳ Ｐゴシック" pitchFamily="-1" charset="-128"/>
              </a:rPr>
              <a:t>-g</a:t>
            </a:r>
            <a:r>
              <a:rPr lang="en-US" sz="2400" dirty="0" smtClean="0">
                <a:ea typeface="ＭＳ Ｐゴシック" pitchFamily="-1" charset="-128"/>
                <a:cs typeface="ＭＳ Ｐゴシック" pitchFamily="-1" charset="-128"/>
              </a:rPr>
              <a:t> option)</a:t>
            </a:r>
            <a:endParaRPr lang="en-US" sz="2400" b="0" dirty="0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3" name="Folded Corner 12"/>
          <p:cNvSpPr/>
          <p:nvPr/>
        </p:nvSpPr>
        <p:spPr>
          <a:xfrm>
            <a:off x="567608" y="1971480"/>
            <a:ext cx="3894417" cy="2272570"/>
          </a:xfrm>
          <a:prstGeom prst="foldedCorne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b="1" dirty="0">
                <a:latin typeface="Courier New" charset="0"/>
              </a:rPr>
              <a:t>call </a:t>
            </a:r>
            <a:r>
              <a:rPr lang="en-US" b="1" dirty="0">
                <a:solidFill>
                  <a:schemeClr val="accent2"/>
                </a:solidFill>
                <a:latin typeface="Courier New" charset="0"/>
              </a:rPr>
              <a:t>TAU_START</a:t>
            </a:r>
            <a:r>
              <a:rPr lang="en-US" b="1" dirty="0" smtClean="0">
                <a:latin typeface="Courier New" charset="0"/>
              </a:rPr>
              <a:t>(‘</a:t>
            </a:r>
            <a:r>
              <a:rPr lang="en-US" altLang="ja-JP" b="1" dirty="0" smtClean="0">
                <a:latin typeface="Courier New" charset="0"/>
              </a:rPr>
              <a:t>potential</a:t>
            </a:r>
            <a:r>
              <a:rPr lang="en-US" b="1" dirty="0" smtClean="0">
                <a:latin typeface="Courier New" charset="0"/>
              </a:rPr>
              <a:t>’</a:t>
            </a:r>
            <a:r>
              <a:rPr lang="en-US" altLang="ja-JP" b="1" dirty="0" smtClean="0">
                <a:latin typeface="Courier New" charset="0"/>
              </a:rPr>
              <a:t>)</a:t>
            </a:r>
            <a:endParaRPr lang="en-US" altLang="ja-JP" b="1" dirty="0">
              <a:latin typeface="Courier New" charset="0"/>
            </a:endParaRP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b="1" dirty="0">
                <a:solidFill>
                  <a:schemeClr val="accent3"/>
                </a:solidFill>
                <a:latin typeface="Courier New" charset="0"/>
              </a:rPr>
              <a:t>// code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b="1" dirty="0">
                <a:latin typeface="Courier New" charset="0"/>
              </a:rPr>
              <a:t>call </a:t>
            </a:r>
            <a:r>
              <a:rPr lang="en-US" b="1" dirty="0">
                <a:solidFill>
                  <a:srgbClr val="FF0900"/>
                </a:solidFill>
                <a:latin typeface="Courier New" charset="0"/>
              </a:rPr>
              <a:t>TAU_STOP</a:t>
            </a:r>
            <a:r>
              <a:rPr lang="en-US" b="1" dirty="0">
                <a:latin typeface="Courier New" charset="0"/>
              </a:rPr>
              <a:t>(</a:t>
            </a:r>
            <a:r>
              <a:rPr lang="en-US" b="1" dirty="0" smtClean="0">
                <a:latin typeface="Courier New" charset="0"/>
              </a:rPr>
              <a:t>‘</a:t>
            </a:r>
            <a:r>
              <a:rPr lang="en-US" altLang="ja-JP" b="1" dirty="0" smtClean="0">
                <a:latin typeface="Courier New" charset="0"/>
              </a:rPr>
              <a:t>potential</a:t>
            </a:r>
            <a:r>
              <a:rPr lang="en-US" b="1" dirty="0">
                <a:latin typeface="Courier New" charset="0"/>
              </a:rPr>
              <a:t>’</a:t>
            </a:r>
            <a:r>
              <a:rPr lang="en-US" altLang="ja-JP" b="1" dirty="0" smtClean="0">
                <a:latin typeface="Courier New" charset="0"/>
              </a:rPr>
              <a:t>)</a:t>
            </a:r>
            <a:endParaRPr lang="en-US" dirty="0"/>
          </a:p>
        </p:txBody>
      </p:sp>
      <p:pic>
        <p:nvPicPr>
          <p:cNvPr id="17" name="Picture 16" descr="Signal_Sampl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719" y="1971481"/>
            <a:ext cx="3503810" cy="2272570"/>
          </a:xfrm>
          <a:prstGeom prst="rect">
            <a:avLst/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85264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AutoShape 2"/>
          <p:cNvSpPr>
            <a:spLocks noChangeArrowheads="1"/>
          </p:cNvSpPr>
          <p:nvPr/>
        </p:nvSpPr>
        <p:spPr bwMode="auto">
          <a:xfrm>
            <a:off x="1828800" y="2809875"/>
            <a:ext cx="2209800" cy="2895600"/>
          </a:xfrm>
          <a:prstGeom prst="foldedCorner">
            <a:avLst>
              <a:gd name="adj" fmla="val 12500"/>
            </a:avLst>
          </a:prstGeom>
          <a:solidFill>
            <a:srgbClr val="C0C0C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Lucida Console" pitchFamily="-1" charset="0"/>
            </a:endParaRPr>
          </a:p>
        </p:txBody>
      </p:sp>
      <p:sp>
        <p:nvSpPr>
          <p:cNvPr id="44034" name="Rectangle 3"/>
          <p:cNvSpPr>
            <a:spLocks noChangeArrowheads="1"/>
          </p:cNvSpPr>
          <p:nvPr/>
        </p:nvSpPr>
        <p:spPr bwMode="auto">
          <a:xfrm>
            <a:off x="2143125" y="3267075"/>
            <a:ext cx="1590675" cy="22098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 flipH="1">
            <a:off x="4160838" y="3190875"/>
            <a:ext cx="3302000" cy="2209800"/>
            <a:chOff x="1155" y="2112"/>
            <a:chExt cx="2080" cy="1392"/>
          </a:xfrm>
        </p:grpSpPr>
        <p:sp>
          <p:nvSpPr>
            <p:cNvPr id="44043" name="AutoShape 5"/>
            <p:cNvSpPr>
              <a:spLocks/>
            </p:cNvSpPr>
            <p:nvPr/>
          </p:nvSpPr>
          <p:spPr bwMode="auto">
            <a:xfrm>
              <a:off x="1939" y="2112"/>
              <a:ext cx="240" cy="1392"/>
            </a:xfrm>
            <a:prstGeom prst="leftBrace">
              <a:avLst>
                <a:gd name="adj1" fmla="val 48333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44" name="Text Box 6"/>
            <p:cNvSpPr txBox="1">
              <a:spLocks noChangeArrowheads="1"/>
            </p:cNvSpPr>
            <p:nvPr/>
          </p:nvSpPr>
          <p:spPr bwMode="auto">
            <a:xfrm>
              <a:off x="1155" y="2616"/>
              <a:ext cx="736" cy="446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inclusive</a:t>
              </a:r>
            </a:p>
            <a:p>
              <a:r>
                <a:rPr lang="en-US" sz="2000"/>
                <a:t>duration</a:t>
              </a:r>
              <a:endParaRPr lang="en-US" sz="2000">
                <a:latin typeface="Comic Sans MS" pitchFamily="-1" charset="0"/>
              </a:endParaRPr>
            </a:p>
          </p:txBody>
        </p:sp>
        <p:sp>
          <p:nvSpPr>
            <p:cNvPr id="44045" name="AutoShape 7"/>
            <p:cNvSpPr>
              <a:spLocks/>
            </p:cNvSpPr>
            <p:nvPr/>
          </p:nvSpPr>
          <p:spPr bwMode="auto">
            <a:xfrm>
              <a:off x="3091" y="2256"/>
              <a:ext cx="144" cy="288"/>
            </a:xfrm>
            <a:prstGeom prst="leftBrace">
              <a:avLst>
                <a:gd name="adj1" fmla="val 16667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46" name="Text Box 8"/>
            <p:cNvSpPr txBox="1">
              <a:spLocks noChangeArrowheads="1"/>
            </p:cNvSpPr>
            <p:nvPr/>
          </p:nvSpPr>
          <p:spPr bwMode="auto">
            <a:xfrm>
              <a:off x="2122" y="2616"/>
              <a:ext cx="781" cy="446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exclusive</a:t>
              </a:r>
            </a:p>
            <a:p>
              <a:r>
                <a:rPr lang="en-US" sz="2000"/>
                <a:t>duration</a:t>
              </a:r>
            </a:p>
          </p:txBody>
        </p:sp>
        <p:sp>
          <p:nvSpPr>
            <p:cNvPr id="44047" name="AutoShape 9"/>
            <p:cNvSpPr>
              <a:spLocks/>
            </p:cNvSpPr>
            <p:nvPr/>
          </p:nvSpPr>
          <p:spPr bwMode="auto">
            <a:xfrm>
              <a:off x="3091" y="3120"/>
              <a:ext cx="144" cy="288"/>
            </a:xfrm>
            <a:prstGeom prst="leftBrace">
              <a:avLst>
                <a:gd name="adj1" fmla="val 16667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48" name="AutoShape 10"/>
            <p:cNvSpPr>
              <a:spLocks/>
            </p:cNvSpPr>
            <p:nvPr/>
          </p:nvSpPr>
          <p:spPr bwMode="auto">
            <a:xfrm>
              <a:off x="2947" y="2400"/>
              <a:ext cx="144" cy="864"/>
            </a:xfrm>
            <a:prstGeom prst="leftBrace">
              <a:avLst>
                <a:gd name="adj1" fmla="val 50000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4036" name="Rectangle 11"/>
          <p:cNvSpPr>
            <a:spLocks noChangeArrowheads="1"/>
          </p:cNvSpPr>
          <p:nvPr/>
        </p:nvSpPr>
        <p:spPr bwMode="auto">
          <a:xfrm>
            <a:off x="2209800" y="3343275"/>
            <a:ext cx="1371600" cy="6858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37" name="Rectangle 12"/>
          <p:cNvSpPr>
            <a:spLocks noChangeArrowheads="1"/>
          </p:cNvSpPr>
          <p:nvPr/>
        </p:nvSpPr>
        <p:spPr bwMode="auto">
          <a:xfrm>
            <a:off x="2209800" y="4714875"/>
            <a:ext cx="1371600" cy="6858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38" name="Text Box 13"/>
          <p:cNvSpPr txBox="1">
            <a:spLocks noChangeArrowheads="1"/>
          </p:cNvSpPr>
          <p:nvPr/>
        </p:nvSpPr>
        <p:spPr bwMode="auto">
          <a:xfrm>
            <a:off x="1828800" y="2813050"/>
            <a:ext cx="1544638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int</a:t>
            </a:r>
            <a:r>
              <a:rPr lang="en-US" dirty="0"/>
              <a:t> </a:t>
            </a:r>
            <a:r>
              <a:rPr lang="en-US" dirty="0">
                <a:solidFill>
                  <a:schemeClr val="tx2"/>
                </a:solidFill>
              </a:rPr>
              <a:t>foo</a:t>
            </a:r>
            <a:r>
              <a:rPr lang="en-US" dirty="0"/>
              <a:t>() </a:t>
            </a:r>
          </a:p>
          <a:p>
            <a:r>
              <a:rPr lang="en-US" dirty="0"/>
              <a:t>{</a:t>
            </a:r>
          </a:p>
          <a:p>
            <a:r>
              <a:rPr lang="en-US" dirty="0"/>
              <a:t>       </a:t>
            </a:r>
            <a:r>
              <a:rPr lang="en-US" dirty="0" err="1"/>
              <a:t>int</a:t>
            </a:r>
            <a:r>
              <a:rPr lang="en-US" dirty="0"/>
              <a:t> a;</a:t>
            </a:r>
          </a:p>
          <a:p>
            <a:r>
              <a:rPr lang="en-US" dirty="0"/>
              <a:t>       a =a + 1;</a:t>
            </a:r>
          </a:p>
          <a:p>
            <a:endParaRPr lang="en-US" dirty="0"/>
          </a:p>
          <a:p>
            <a:r>
              <a:rPr lang="en-US" dirty="0"/>
              <a:t>     bar();</a:t>
            </a:r>
          </a:p>
          <a:p>
            <a:endParaRPr lang="en-US" dirty="0"/>
          </a:p>
          <a:p>
            <a:r>
              <a:rPr lang="en-US" dirty="0"/>
              <a:t>       a =a + 1;</a:t>
            </a:r>
          </a:p>
          <a:p>
            <a:r>
              <a:rPr lang="en-US" dirty="0"/>
              <a:t>       return a;</a:t>
            </a:r>
          </a:p>
          <a:p>
            <a:r>
              <a:rPr lang="en-US" dirty="0"/>
              <a:t>}</a:t>
            </a:r>
          </a:p>
        </p:txBody>
      </p:sp>
      <p:sp>
        <p:nvSpPr>
          <p:cNvPr id="44040" name="Rectangle 15"/>
          <p:cNvSpPr>
            <a:spLocks noGrp="1" noChangeArrowheads="1"/>
          </p:cNvSpPr>
          <p:nvPr>
            <p:ph idx="1"/>
          </p:nvPr>
        </p:nvSpPr>
        <p:spPr>
          <a:xfrm>
            <a:off x="228197" y="1031799"/>
            <a:ext cx="8681405" cy="1348473"/>
          </a:xfrm>
        </p:spPr>
        <p:txBody>
          <a:bodyPr/>
          <a:lstStyle/>
          <a:p>
            <a:pPr indent="-347472" eaLnBrk="1" hangingPunct="1">
              <a:spcBef>
                <a:spcPts val="0"/>
              </a:spcBef>
              <a:spcAft>
                <a:spcPts val="600"/>
              </a:spcAft>
              <a:buFont typeface="Arial" pitchFamily="-1" charset="0"/>
              <a:buChar char="•"/>
            </a:pPr>
            <a:r>
              <a:rPr lang="en-US" sz="2000" b="1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Exclusive</a:t>
            </a:r>
            <a:r>
              <a:rPr lang="en-US" sz="2000" b="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2000" b="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measurements for </a:t>
            </a:r>
            <a:r>
              <a:rPr lang="en-US" sz="2000" b="1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region only</a:t>
            </a:r>
          </a:p>
          <a:p>
            <a:pPr indent="-347472" eaLnBrk="1" hangingPunct="1">
              <a:spcBef>
                <a:spcPts val="0"/>
              </a:spcBef>
              <a:spcAft>
                <a:spcPts val="600"/>
              </a:spcAft>
              <a:buFont typeface="Arial" pitchFamily="-1" charset="0"/>
              <a:buChar char="•"/>
            </a:pPr>
            <a:r>
              <a:rPr lang="en-US" sz="2000" b="1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Inclusive</a:t>
            </a:r>
            <a:r>
              <a:rPr lang="en-US" sz="2000" b="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measurements </a:t>
            </a:r>
            <a:r>
              <a:rPr lang="en-US" sz="2000" b="1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includes child</a:t>
            </a:r>
            <a:r>
              <a:rPr lang="en-US" sz="2000" b="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regions</a:t>
            </a:r>
          </a:p>
        </p:txBody>
      </p:sp>
      <p:sp>
        <p:nvSpPr>
          <p:cNvPr id="44039" name="Title 1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Inclusive</a:t>
            </a:r>
            <a:r>
              <a:rPr lang="en-US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vs. Exclusive Measurements</a:t>
            </a:r>
            <a:endParaRPr lang="en-US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01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analysis workflow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Python Performance Evaluation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546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TAU Architecture and Workflow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 descr="tau_step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75075"/>
            <a:ext cx="8686800" cy="470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756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Instrument: Add Probes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sz="3600" i="1" dirty="0">
                <a:solidFill>
                  <a:srgbClr val="FF0900"/>
                </a:solidFill>
              </a:rPr>
              <a:t>Source code</a:t>
            </a:r>
            <a:r>
              <a:rPr lang="en-US" sz="3600" dirty="0"/>
              <a:t> </a:t>
            </a:r>
            <a:r>
              <a:rPr lang="en-US" sz="3600" dirty="0" smtClean="0"/>
              <a:t>instrumentation</a:t>
            </a:r>
          </a:p>
          <a:p>
            <a:pPr marL="742950" lvl="2" indent="-342900">
              <a:spcAft>
                <a:spcPts val="4800"/>
              </a:spcAft>
            </a:pPr>
            <a:r>
              <a:rPr lang="en-US" sz="3200" dirty="0" smtClean="0"/>
              <a:t>PDT parsers, pre-processors</a:t>
            </a:r>
            <a:endParaRPr lang="en-US" sz="3200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600" i="1" dirty="0" smtClean="0">
                <a:solidFill>
                  <a:srgbClr val="FF0900"/>
                </a:solidFill>
              </a:rPr>
              <a:t>Wrap</a:t>
            </a:r>
            <a:r>
              <a:rPr lang="en-US" sz="3600" dirty="0" smtClean="0">
                <a:solidFill>
                  <a:srgbClr val="FF0900"/>
                </a:solidFill>
              </a:rPr>
              <a:t> </a:t>
            </a:r>
            <a:r>
              <a:rPr lang="en-US" sz="3600" dirty="0" smtClean="0"/>
              <a:t>external libraries</a:t>
            </a:r>
          </a:p>
          <a:p>
            <a:pPr marL="742950" lvl="2" indent="-342900">
              <a:spcAft>
                <a:spcPts val="4800"/>
              </a:spcAft>
            </a:pPr>
            <a:r>
              <a:rPr lang="en-US" sz="3200" dirty="0" smtClean="0"/>
              <a:t>I</a:t>
            </a:r>
            <a:r>
              <a:rPr lang="en-US" sz="3200" dirty="0"/>
              <a:t>/O, MPI, Memory, CUDA, </a:t>
            </a:r>
            <a:r>
              <a:rPr lang="en-US" sz="3200" dirty="0" err="1"/>
              <a:t>OpenCL</a:t>
            </a:r>
            <a:r>
              <a:rPr lang="en-US" sz="3200" dirty="0"/>
              <a:t>, </a:t>
            </a:r>
            <a:r>
              <a:rPr lang="en-US" sz="3200" dirty="0" err="1" smtClean="0"/>
              <a:t>pthread</a:t>
            </a:r>
            <a:endParaRPr lang="en-US" sz="3200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600" i="1" dirty="0" smtClean="0">
                <a:solidFill>
                  <a:srgbClr val="FF0900"/>
                </a:solidFill>
              </a:rPr>
              <a:t>Rewrite</a:t>
            </a:r>
            <a:r>
              <a:rPr lang="en-US" sz="3600" dirty="0" smtClean="0">
                <a:solidFill>
                  <a:srgbClr val="FF0900"/>
                </a:solidFill>
              </a:rPr>
              <a:t> </a:t>
            </a:r>
            <a:r>
              <a:rPr lang="en-US" sz="3600" dirty="0"/>
              <a:t>the binary </a:t>
            </a:r>
            <a:r>
              <a:rPr lang="en-US" sz="3600" dirty="0" smtClean="0"/>
              <a:t>executable</a:t>
            </a:r>
          </a:p>
          <a:p>
            <a:pPr marL="742950" lvl="2" indent="-342900">
              <a:spcAft>
                <a:spcPts val="4800"/>
              </a:spcAft>
            </a:pPr>
            <a:r>
              <a:rPr lang="en-US" sz="3200" dirty="0" err="1" smtClean="0"/>
              <a:t>Dyninst</a:t>
            </a:r>
            <a:r>
              <a:rPr lang="en-US" sz="3200" dirty="0" smtClean="0"/>
              <a:t>, MAQAO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435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228197" y="1031799"/>
            <a:ext cx="8681405" cy="1701729"/>
          </a:xfrm>
        </p:spPr>
        <p:txBody>
          <a:bodyPr>
            <a:noAutofit/>
          </a:bodyPr>
          <a:lstStyle/>
          <a:p>
            <a:pPr marL="0" indent="-274320" eaLnBrk="1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800" dirty="0" smtClean="0">
                <a:ea typeface="ＭＳ Ｐゴシック" pitchFamily="-1" charset="-128"/>
                <a:cs typeface="ＭＳ Ｐゴシック" pitchFamily="-1" charset="-128"/>
              </a:rPr>
              <a:t>Use </a:t>
            </a:r>
            <a:r>
              <a:rPr lang="en-US" sz="1800" dirty="0" err="1" smtClean="0">
                <a:ea typeface="ＭＳ Ｐゴシック" pitchFamily="-1" charset="-128"/>
                <a:cs typeface="ＭＳ Ｐゴシック" pitchFamily="-1" charset="-128"/>
              </a:rPr>
              <a:t>TAU’s</a:t>
            </a:r>
            <a:r>
              <a:rPr lang="en-US" sz="1800" dirty="0" smtClean="0">
                <a:ea typeface="ＭＳ Ｐゴシック" pitchFamily="-1" charset="-128"/>
                <a:cs typeface="ＭＳ Ｐゴシック" pitchFamily="-1" charset="-128"/>
              </a:rPr>
              <a:t> compiler wrappers</a:t>
            </a:r>
          </a:p>
          <a:p>
            <a:pPr marL="274320" lvl="1" indent="274320" eaLnBrk="1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800" dirty="0" smtClean="0"/>
              <a:t>Replace </a:t>
            </a:r>
            <a:r>
              <a:rPr lang="en-US" sz="1800" dirty="0" smtClean="0">
                <a:cs typeface="Courier"/>
              </a:rPr>
              <a:t>C++ compiler </a:t>
            </a:r>
            <a:r>
              <a:rPr lang="en-US" sz="1800" dirty="0" smtClean="0"/>
              <a:t>with </a:t>
            </a:r>
            <a:r>
              <a:rPr lang="en-US" sz="1800" dirty="0" err="1" smtClean="0">
                <a:latin typeface="Courier New"/>
                <a:cs typeface="Courier New"/>
              </a:rPr>
              <a:t>tau_cxx.sh</a:t>
            </a:r>
            <a:r>
              <a:rPr lang="en-US" sz="1800" dirty="0" smtClean="0"/>
              <a:t>, etc.</a:t>
            </a:r>
          </a:p>
          <a:p>
            <a:pPr marL="274320" lvl="1" indent="274320" eaLnBrk="1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800" dirty="0" smtClean="0"/>
              <a:t>Automatically instruments </a:t>
            </a:r>
            <a:r>
              <a:rPr lang="en-US" sz="1800" dirty="0"/>
              <a:t>source code, links with TAU</a:t>
            </a:r>
            <a:r>
              <a:rPr lang="en-US" sz="1800" dirty="0" smtClean="0"/>
              <a:t> libraries</a:t>
            </a:r>
            <a:r>
              <a:rPr lang="en-US" sz="1800" dirty="0"/>
              <a:t>.</a:t>
            </a:r>
            <a:endParaRPr lang="en-US" sz="1800" dirty="0" smtClean="0"/>
          </a:p>
          <a:p>
            <a:pPr marL="0" indent="-274320" eaLnBrk="1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800" dirty="0" smtClean="0">
                <a:ea typeface="ＭＳ Ｐゴシック" pitchFamily="-1" charset="-128"/>
                <a:cs typeface="ＭＳ Ｐゴシック" pitchFamily="-1" charset="-128"/>
              </a:rPr>
              <a:t>Use </a:t>
            </a:r>
            <a:r>
              <a:rPr lang="en-US" sz="1800" dirty="0" err="1" smtClean="0">
                <a:latin typeface="Courier New"/>
                <a:ea typeface="ＭＳ Ｐゴシック" pitchFamily="-1" charset="-128"/>
                <a:cs typeface="Courier New"/>
              </a:rPr>
              <a:t>tau_cc.sh</a:t>
            </a:r>
            <a:r>
              <a:rPr lang="en-US" sz="1800" dirty="0" smtClean="0">
                <a:ea typeface="ＭＳ Ｐゴシック" pitchFamily="-1" charset="-128"/>
                <a:cs typeface="ＭＳ Ｐゴシック" pitchFamily="-1" charset="-128"/>
              </a:rPr>
              <a:t> for C, </a:t>
            </a:r>
            <a:r>
              <a:rPr lang="en-US" sz="1800" dirty="0" smtClean="0">
                <a:latin typeface="Courier New"/>
                <a:ea typeface="ＭＳ Ｐゴシック" pitchFamily="-1" charset="-128"/>
                <a:cs typeface="Courier New"/>
              </a:rPr>
              <a:t>tau_f90.sh</a:t>
            </a:r>
            <a:r>
              <a:rPr lang="en-US" sz="1800" dirty="0" smtClean="0">
                <a:ea typeface="ＭＳ Ｐゴシック" pitchFamily="-1" charset="-128"/>
                <a:cs typeface="ＭＳ Ｐゴシック" pitchFamily="-1" charset="-128"/>
              </a:rPr>
              <a:t> for Fortran, etc.</a:t>
            </a:r>
            <a:endParaRPr lang="en-US" sz="1800" dirty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Insert TAU API Calls Automatically</a:t>
            </a:r>
            <a:endParaRPr lang="en-US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18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57200" y="2871894"/>
            <a:ext cx="8229600" cy="3028841"/>
            <a:chOff x="457200" y="2871894"/>
            <a:chExt cx="8229600" cy="3028841"/>
          </a:xfrm>
        </p:grpSpPr>
        <p:grpSp>
          <p:nvGrpSpPr>
            <p:cNvPr id="2" name="Group 1"/>
            <p:cNvGrpSpPr/>
            <p:nvPr/>
          </p:nvGrpSpPr>
          <p:grpSpPr>
            <a:xfrm>
              <a:off x="457200" y="3395114"/>
              <a:ext cx="8229600" cy="2505621"/>
              <a:chOff x="685800" y="2971800"/>
              <a:chExt cx="8229600" cy="2505621"/>
            </a:xfrm>
          </p:grpSpPr>
          <p:sp>
            <p:nvSpPr>
              <p:cNvPr id="60420" name="AutoShape 4"/>
              <p:cNvSpPr>
                <a:spLocks noChangeArrowheads="1"/>
              </p:cNvSpPr>
              <p:nvPr/>
            </p:nvSpPr>
            <p:spPr bwMode="auto">
              <a:xfrm>
                <a:off x="685800" y="2971800"/>
                <a:ext cx="4038600" cy="2505621"/>
              </a:xfrm>
              <a:prstGeom prst="foldedCorner">
                <a:avLst>
                  <a:gd name="adj" fmla="val 12500"/>
                </a:avLst>
              </a:prstGeom>
              <a:solidFill>
                <a:srgbClr val="CCFFFF"/>
              </a:solidFill>
              <a:ln w="28575">
                <a:solidFill>
                  <a:schemeClr val="accent5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 smtClean="0">
                    <a:latin typeface="Courier New" pitchFamily="-1" charset="0"/>
                  </a:rPr>
                  <a:t>CXX </a:t>
                </a:r>
                <a:r>
                  <a:rPr lang="en-US" sz="1400" b="1" dirty="0">
                    <a:latin typeface="Courier New" pitchFamily="-1" charset="0"/>
                  </a:rPr>
                  <a:t>= </a:t>
                </a:r>
                <a:r>
                  <a:rPr lang="en-US" sz="1400" b="1" dirty="0" err="1">
                    <a:latin typeface="Courier New" pitchFamily="-1" charset="0"/>
                  </a:rPr>
                  <a:t>mpicxx</a:t>
                </a:r>
                <a:endParaRPr lang="en-US" sz="1400" b="1" dirty="0">
                  <a:latin typeface="Courier New" pitchFamily="-1" charset="0"/>
                </a:endParaRP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F90 = mpif90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CXXFLAGS =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LIBS = -lm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OBJS = f1.o f2.o f3.o … </a:t>
                </a:r>
                <a:r>
                  <a:rPr lang="en-US" sz="1400" b="1" dirty="0" err="1">
                    <a:latin typeface="Courier New" pitchFamily="-1" charset="0"/>
                  </a:rPr>
                  <a:t>fn.o</a:t>
                </a:r>
                <a:endParaRPr lang="en-US" sz="1400" b="1" dirty="0">
                  <a:latin typeface="Courier New" pitchFamily="-1" charset="0"/>
                </a:endParaRP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endParaRPr lang="en-US" sz="1400" b="1" dirty="0">
                  <a:latin typeface="Courier New" pitchFamily="-1" charset="0"/>
                </a:endParaRP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app: $(OBJS)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		$(CXX) $(LDFLAGS) $(OBJS) -o $@ </a:t>
                </a:r>
                <a:br>
                  <a:rPr lang="en-US" sz="1400" b="1" dirty="0">
                    <a:latin typeface="Courier New" pitchFamily="-1" charset="0"/>
                  </a:rPr>
                </a:br>
                <a:r>
                  <a:rPr lang="en-US" sz="1400" b="1" dirty="0">
                    <a:latin typeface="Courier New" pitchFamily="-1" charset="0"/>
                  </a:rPr>
                  <a:t>		$(LIBS)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.</a:t>
                </a:r>
                <a:r>
                  <a:rPr lang="en-US" sz="1400" b="1" dirty="0" err="1">
                    <a:latin typeface="Courier New" pitchFamily="-1" charset="0"/>
                  </a:rPr>
                  <a:t>cpp.o</a:t>
                </a:r>
                <a:r>
                  <a:rPr lang="en-US" sz="1400" b="1" dirty="0">
                    <a:latin typeface="Courier New" pitchFamily="-1" charset="0"/>
                  </a:rPr>
                  <a:t>: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		$(CXX) $(CXXFLAGS) -c $&lt;</a:t>
                </a:r>
              </a:p>
            </p:txBody>
          </p:sp>
          <p:sp>
            <p:nvSpPr>
              <p:cNvPr id="60421" name="AutoShape 5"/>
              <p:cNvSpPr>
                <a:spLocks noChangeArrowheads="1"/>
              </p:cNvSpPr>
              <p:nvPr/>
            </p:nvSpPr>
            <p:spPr bwMode="auto">
              <a:xfrm>
                <a:off x="4876800" y="2971800"/>
                <a:ext cx="4038600" cy="2505621"/>
              </a:xfrm>
              <a:prstGeom prst="foldedCorner">
                <a:avLst>
                  <a:gd name="adj" fmla="val 12500"/>
                </a:avLst>
              </a:prstGeom>
              <a:solidFill>
                <a:srgbClr val="CCFFFF"/>
              </a:solidFill>
              <a:ln w="28575">
                <a:solidFill>
                  <a:schemeClr val="accent5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 smtClean="0">
                    <a:latin typeface="Courier New" pitchFamily="-1" charset="0"/>
                  </a:rPr>
                  <a:t>CXX </a:t>
                </a:r>
                <a:r>
                  <a:rPr lang="en-US" sz="1400" b="1" dirty="0">
                    <a:latin typeface="Courier New" pitchFamily="-1" charset="0"/>
                  </a:rPr>
                  <a:t>= </a:t>
                </a:r>
                <a:r>
                  <a:rPr lang="en-US" sz="1400" b="1" dirty="0" err="1">
                    <a:solidFill>
                      <a:schemeClr val="accent2"/>
                    </a:solidFill>
                    <a:latin typeface="Courier New" pitchFamily="-1" charset="0"/>
                  </a:rPr>
                  <a:t>tau_cxx.sh</a:t>
                </a:r>
                <a:endParaRPr lang="en-US" sz="1400" b="1" dirty="0">
                  <a:solidFill>
                    <a:schemeClr val="accent2"/>
                  </a:solidFill>
                  <a:latin typeface="Courier New" pitchFamily="-1" charset="0"/>
                </a:endParaRP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F90 = </a:t>
                </a:r>
                <a:r>
                  <a:rPr lang="en-US" sz="1400" b="1" dirty="0">
                    <a:solidFill>
                      <a:srgbClr val="FF0900"/>
                    </a:solidFill>
                    <a:latin typeface="Courier New" pitchFamily="-1" charset="0"/>
                  </a:rPr>
                  <a:t>tau_f90.sh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CXXFLAGS =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LIBS = -lm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OBJS = f1.o f2.o f3.o … </a:t>
                </a:r>
                <a:r>
                  <a:rPr lang="en-US" sz="1400" b="1" dirty="0" err="1">
                    <a:latin typeface="Courier New" pitchFamily="-1" charset="0"/>
                  </a:rPr>
                  <a:t>fn.o</a:t>
                </a:r>
                <a:endParaRPr lang="en-US" sz="1400" b="1" dirty="0">
                  <a:latin typeface="Courier New" pitchFamily="-1" charset="0"/>
                </a:endParaRP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endParaRPr lang="en-US" sz="1400" b="1" dirty="0">
                  <a:latin typeface="Courier New" pitchFamily="-1" charset="0"/>
                </a:endParaRP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app: $(OBJS)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		$(CXX) $(LDFLAGS) $(OBJS) -o $@ 			$(LIBS)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.</a:t>
                </a:r>
                <a:r>
                  <a:rPr lang="en-US" sz="1400" b="1" dirty="0" err="1">
                    <a:latin typeface="Courier New" pitchFamily="-1" charset="0"/>
                  </a:rPr>
                  <a:t>cpp.o</a:t>
                </a:r>
                <a:r>
                  <a:rPr lang="en-US" sz="1400" b="1" dirty="0">
                    <a:latin typeface="Courier New" pitchFamily="-1" charset="0"/>
                  </a:rPr>
                  <a:t>: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		$(CXX) $(CXXFLAGS) -c $&lt;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457200" y="2871894"/>
              <a:ext cx="34720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/>
                <a:t>Makefile</a:t>
              </a:r>
              <a:r>
                <a:rPr lang="en-US" sz="2800" b="1" dirty="0" smtClean="0"/>
                <a:t> without TAU</a:t>
              </a:r>
              <a:endParaRPr lang="en-US" sz="28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648200" y="2871894"/>
              <a:ext cx="29618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/>
                <a:t>Makefile</a:t>
              </a:r>
              <a:r>
                <a:rPr lang="en-US" sz="2800" b="1" dirty="0" smtClean="0"/>
                <a:t> with TAU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72569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Measure: Gather Data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spcAft>
                <a:spcPts val="4800"/>
              </a:spcAft>
              <a:buFont typeface="Arial" pitchFamily="34" charset="0"/>
              <a:buChar char="•"/>
            </a:pPr>
            <a:r>
              <a:rPr lang="en-US" sz="3600" dirty="0"/>
              <a:t>Direct </a:t>
            </a:r>
            <a:r>
              <a:rPr lang="en-US" sz="3600" dirty="0" smtClean="0"/>
              <a:t>measurement via </a:t>
            </a:r>
            <a:r>
              <a:rPr lang="en-US" sz="3600" i="1" dirty="0" smtClean="0">
                <a:solidFill>
                  <a:srgbClr val="FF0900"/>
                </a:solidFill>
              </a:rPr>
              <a:t>probes</a:t>
            </a:r>
          </a:p>
          <a:p>
            <a:pPr marL="342900" lvl="1" indent="-342900">
              <a:spcAft>
                <a:spcPts val="4800"/>
              </a:spcAft>
              <a:buFont typeface="Arial" pitchFamily="34" charset="0"/>
              <a:buChar char="•"/>
            </a:pPr>
            <a:r>
              <a:rPr lang="en-US" sz="3600" dirty="0" smtClean="0"/>
              <a:t>Indirect measurement via </a:t>
            </a:r>
            <a:r>
              <a:rPr lang="en-US" sz="3600" i="1" dirty="0" smtClean="0">
                <a:solidFill>
                  <a:srgbClr val="FF0900"/>
                </a:solidFill>
              </a:rPr>
              <a:t>sampling</a:t>
            </a:r>
          </a:p>
          <a:p>
            <a:pPr marL="342900" lvl="1" indent="-342900">
              <a:spcAft>
                <a:spcPts val="4800"/>
              </a:spcAft>
              <a:buFont typeface="Arial" pitchFamily="34" charset="0"/>
              <a:buChar char="•"/>
            </a:pPr>
            <a:r>
              <a:rPr lang="en-US" sz="3600" dirty="0" smtClean="0"/>
              <a:t>Throttling </a:t>
            </a:r>
            <a:r>
              <a:rPr lang="en-US" sz="3600" dirty="0"/>
              <a:t>and runtime </a:t>
            </a:r>
            <a:r>
              <a:rPr lang="en-US" sz="3600" dirty="0" smtClean="0"/>
              <a:t>control</a:t>
            </a:r>
            <a:endParaRPr lang="en-US" sz="3600" dirty="0"/>
          </a:p>
          <a:p>
            <a:pPr marL="342900" lvl="1" indent="-342900">
              <a:spcAft>
                <a:spcPts val="4800"/>
              </a:spcAft>
              <a:buFont typeface="Arial" pitchFamily="34" charset="0"/>
              <a:buChar char="•"/>
            </a:pPr>
            <a:r>
              <a:rPr lang="en-US" sz="3600" dirty="0"/>
              <a:t>Interface with external packages </a:t>
            </a:r>
            <a:r>
              <a:rPr lang="en-US" sz="3600" dirty="0" smtClean="0"/>
              <a:t>(PAPI)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022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Performance </a:t>
            </a:r>
            <a:r>
              <a:rPr lang="en-US" dirty="0"/>
              <a:t>optimization of Python </a:t>
            </a:r>
            <a:r>
              <a:rPr lang="en-US" dirty="0" smtClean="0"/>
              <a:t>applications</a:t>
            </a:r>
          </a:p>
          <a:p>
            <a:r>
              <a:rPr lang="en-US" dirty="0" smtClean="0"/>
              <a:t>We will cover:</a:t>
            </a:r>
          </a:p>
          <a:p>
            <a:pPr lvl="1"/>
            <a:r>
              <a:rPr lang="en-US" dirty="0" smtClean="0"/>
              <a:t>Profiling </a:t>
            </a:r>
            <a:r>
              <a:rPr lang="en-US" dirty="0"/>
              <a:t>and debugging </a:t>
            </a:r>
            <a:r>
              <a:rPr lang="en-US" dirty="0" smtClean="0"/>
              <a:t>via the TAU</a:t>
            </a:r>
            <a:r>
              <a:rPr lang="en-US" dirty="0"/>
              <a:t> </a:t>
            </a:r>
            <a:r>
              <a:rPr lang="en-US" dirty="0" smtClean="0"/>
              <a:t>Performance System</a:t>
            </a:r>
          </a:p>
          <a:p>
            <a:pPr lvl="1"/>
            <a:r>
              <a:rPr lang="en-US" dirty="0" smtClean="0"/>
              <a:t>Performance analysis of Python, C/C++, Fortran</a:t>
            </a:r>
          </a:p>
          <a:p>
            <a:pPr lvl="1"/>
            <a:r>
              <a:rPr lang="en-US" dirty="0" err="1" smtClean="0"/>
              <a:t>Python</a:t>
            </a:r>
            <a:r>
              <a:rPr lang="en-US" dirty="0" err="1"/>
              <a:t>+</a:t>
            </a:r>
            <a:r>
              <a:rPr lang="en-US" dirty="0" err="1" smtClean="0"/>
              <a:t>X</a:t>
            </a:r>
            <a:r>
              <a:rPr lang="en-US" dirty="0" smtClean="0"/>
              <a:t> analysis</a:t>
            </a:r>
          </a:p>
          <a:p>
            <a:pPr lvl="1"/>
            <a:r>
              <a:rPr lang="en-US" dirty="0" smtClean="0"/>
              <a:t>MPI and/or </a:t>
            </a:r>
            <a:r>
              <a:rPr lang="en-US" dirty="0" err="1" smtClean="0"/>
              <a:t>OpenMP</a:t>
            </a:r>
            <a:r>
              <a:rPr lang="en-US" dirty="0" smtClean="0"/>
              <a:t> analysis</a:t>
            </a:r>
          </a:p>
          <a:p>
            <a:pPr lvl="1"/>
            <a:r>
              <a:rPr lang="en-US" dirty="0" smtClean="0"/>
              <a:t>Memory debugging</a:t>
            </a:r>
          </a:p>
          <a:p>
            <a:pPr lvl="1"/>
            <a:r>
              <a:rPr lang="en-US" dirty="0" smtClean="0"/>
              <a:t>Hardware </a:t>
            </a:r>
            <a:r>
              <a:rPr lang="en-US" dirty="0"/>
              <a:t>performance </a:t>
            </a:r>
            <a:r>
              <a:rPr lang="en-US" dirty="0" smtClean="0"/>
              <a:t>counters (PAPI)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Tutorial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187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Interval </a:t>
            </a:r>
            <a:r>
              <a:rPr lang="en-US" dirty="0"/>
              <a:t>events (begin/end events)</a:t>
            </a:r>
          </a:p>
          <a:p>
            <a:pPr marL="617220" lvl="1" indent="-342900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a typeface="ＭＳ Ｐゴシック" pitchFamily="-1" charset="-128"/>
              </a:rPr>
              <a:t>Measures exclusive &amp; inclusive durations between events </a:t>
            </a:r>
          </a:p>
          <a:p>
            <a:pPr marL="617220" lvl="1" indent="-342900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a typeface="ＭＳ Ｐゴシック" pitchFamily="-1" charset="-128"/>
              </a:rPr>
              <a:t>Metrics monotonically </a:t>
            </a:r>
            <a:r>
              <a:rPr lang="en-US" sz="2000" dirty="0" smtClean="0">
                <a:ea typeface="ＭＳ Ｐゴシック" pitchFamily="-1" charset="-128"/>
              </a:rPr>
              <a:t>increase</a:t>
            </a:r>
          </a:p>
          <a:p>
            <a:pPr marL="617220" lvl="1" indent="-342900"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>
                <a:ea typeface="ＭＳ Ｐゴシック" pitchFamily="-1" charset="-128"/>
              </a:rPr>
              <a:t>Example: Wall-clock timer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Atomic events (trigger with data value)</a:t>
            </a:r>
          </a:p>
          <a:p>
            <a:pPr marL="617220" lvl="1" indent="-342900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a typeface="ＭＳ Ｐゴシック" pitchFamily="-1" charset="-128"/>
              </a:rPr>
              <a:t>Used to capture performance data state</a:t>
            </a:r>
          </a:p>
          <a:p>
            <a:pPr marL="617220" lvl="1" indent="-342900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a typeface="ＭＳ Ｐゴシック" pitchFamily="-1" charset="-128"/>
              </a:rPr>
              <a:t>Shows extent of variation of triggered values (min/max/mean</a:t>
            </a:r>
            <a:r>
              <a:rPr lang="en-US" sz="2000" dirty="0" smtClean="0">
                <a:ea typeface="ＭＳ Ｐゴシック" pitchFamily="-1" charset="-128"/>
              </a:rPr>
              <a:t>)</a:t>
            </a:r>
          </a:p>
          <a:p>
            <a:pPr marL="617220" lvl="1" indent="-342900"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>
                <a:ea typeface="ＭＳ Ｐゴシック" pitchFamily="-1" charset="-128"/>
              </a:rPr>
              <a:t>Example: heap memory consumed at a particular point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Code events</a:t>
            </a:r>
          </a:p>
          <a:p>
            <a:pPr marL="617220" lvl="1" indent="-342900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a typeface="ＭＳ Ｐゴシック" pitchFamily="-1" charset="-128"/>
              </a:rPr>
              <a:t>Routines, classes, templates</a:t>
            </a:r>
          </a:p>
          <a:p>
            <a:pPr marL="617220" lvl="1" indent="-342900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a typeface="ＭＳ Ｐゴシック" pitchFamily="-1" charset="-128"/>
              </a:rPr>
              <a:t>Statement-level blocks, </a:t>
            </a:r>
            <a:r>
              <a:rPr lang="en-US" sz="2000" dirty="0" smtClean="0">
                <a:ea typeface="ＭＳ Ｐゴシック" pitchFamily="-1" charset="-128"/>
              </a:rPr>
              <a:t>loops</a:t>
            </a:r>
          </a:p>
          <a:p>
            <a:pPr marL="617220" lvl="1" indent="-342900"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>
                <a:ea typeface="ＭＳ Ｐゴシック" pitchFamily="-1" charset="-128"/>
              </a:rPr>
              <a:t>Example: for-loop begin/end</a:t>
            </a:r>
            <a:endParaRPr lang="en-US" sz="2000" dirty="0">
              <a:ea typeface="ＭＳ Ｐゴシック" pitchFamily="-1" charset="-128"/>
            </a:endParaRPr>
          </a:p>
        </p:txBody>
      </p:sp>
      <p:sp>
        <p:nvSpPr>
          <p:cNvPr id="43011" name="Slide Number Placeholder 5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50C14F62-F3A1-0445-B89A-C57FA965F406}" type="slidenum">
              <a:rPr lang="en-US">
                <a:solidFill>
                  <a:srgbClr val="898989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20</a:t>
            </a:fld>
            <a:endParaRPr lang="en-US">
              <a:solidFill>
                <a:srgbClr val="898989"/>
              </a:solidFill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43009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Direct </a:t>
            </a: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Observation </a:t>
            </a:r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Events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317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Analyze: Synthesize Knowledge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spcAft>
                <a:spcPts val="4800"/>
              </a:spcAft>
              <a:buFont typeface="Arial" pitchFamily="34" charset="0"/>
              <a:buChar char="•"/>
            </a:pPr>
            <a:r>
              <a:rPr lang="en-US" sz="3600" dirty="0" smtClean="0"/>
              <a:t>Data </a:t>
            </a:r>
            <a:r>
              <a:rPr lang="en-US" sz="3600" i="1" dirty="0" smtClean="0">
                <a:solidFill>
                  <a:srgbClr val="FF0900"/>
                </a:solidFill>
              </a:rPr>
              <a:t>visualization</a:t>
            </a:r>
            <a:endParaRPr lang="en-US" sz="3600" i="1" dirty="0">
              <a:solidFill>
                <a:srgbClr val="FF0900"/>
              </a:solidFill>
            </a:endParaRPr>
          </a:p>
          <a:p>
            <a:pPr marL="342900" lvl="1" indent="-342900">
              <a:spcAft>
                <a:spcPts val="4800"/>
              </a:spcAft>
              <a:buFont typeface="Arial" pitchFamily="34" charset="0"/>
              <a:buChar char="•"/>
            </a:pPr>
            <a:r>
              <a:rPr lang="en-US" sz="3600" dirty="0" smtClean="0"/>
              <a:t>Data </a:t>
            </a:r>
            <a:r>
              <a:rPr lang="en-US" sz="3600" i="1" dirty="0" smtClean="0">
                <a:solidFill>
                  <a:srgbClr val="FF0900"/>
                </a:solidFill>
              </a:rPr>
              <a:t>mining</a:t>
            </a:r>
            <a:endParaRPr lang="en-US" sz="3600" i="1" dirty="0">
              <a:solidFill>
                <a:srgbClr val="FF0900"/>
              </a:solidFill>
            </a:endParaRPr>
          </a:p>
          <a:p>
            <a:pPr marL="342900" lvl="1" indent="-342900">
              <a:spcAft>
                <a:spcPts val="4800"/>
              </a:spcAft>
              <a:buFont typeface="Arial" pitchFamily="34" charset="0"/>
              <a:buChar char="•"/>
            </a:pPr>
            <a:r>
              <a:rPr lang="en-US" sz="3600" dirty="0" smtClean="0"/>
              <a:t>Statistical analysis</a:t>
            </a:r>
            <a:endParaRPr lang="en-US" sz="3600" dirty="0"/>
          </a:p>
          <a:p>
            <a:pPr marL="342900" lvl="1" indent="-342900">
              <a:spcAft>
                <a:spcPts val="4800"/>
              </a:spcAft>
              <a:buFont typeface="Arial" pitchFamily="34" charset="0"/>
              <a:buChar char="•"/>
            </a:pPr>
            <a:r>
              <a:rPr lang="en-US" sz="3600" dirty="0" smtClean="0"/>
              <a:t>Import/export performance data</a:t>
            </a:r>
            <a:endParaRPr lang="en-US" sz="3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2" descr="X11ScreenSnapz02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8" r="22414" b="13323"/>
          <a:stretch/>
        </p:blipFill>
        <p:spPr bwMode="auto">
          <a:xfrm>
            <a:off x="4516742" y="1899224"/>
            <a:ext cx="4271838" cy="2764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420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ortran_acs_cover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090" y="4620640"/>
            <a:ext cx="1195399" cy="1528543"/>
          </a:xfrm>
          <a:prstGeom prst="rect">
            <a:avLst/>
          </a:prstGeom>
        </p:spPr>
      </p:pic>
      <p:sp>
        <p:nvSpPr>
          <p:cNvPr id="17" name="Explosion 1 16"/>
          <p:cNvSpPr/>
          <p:nvPr/>
        </p:nvSpPr>
        <p:spPr>
          <a:xfrm>
            <a:off x="2397724" y="4193182"/>
            <a:ext cx="1175888" cy="1034726"/>
          </a:xfrm>
          <a:prstGeom prst="irregularSeal1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Identify the source location of a crash by unwinding the system </a:t>
            </a:r>
            <a:r>
              <a:rPr lang="en-US" dirty="0" err="1"/>
              <a:t>callstack</a:t>
            </a:r>
            <a:endParaRPr lang="en-US" dirty="0"/>
          </a:p>
          <a:p>
            <a:r>
              <a:rPr lang="en-US" dirty="0"/>
              <a:t>Identify memory errors (off-by-one, etc.</a:t>
            </a:r>
            <a:r>
              <a:rPr lang="en-US" dirty="0" smtClean="0"/>
              <a:t>) across language boundaries</a:t>
            </a:r>
            <a:endParaRPr lang="en-US" dirty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Multi-Language Debugging</a:t>
            </a:r>
            <a:endParaRPr lang="en-US" dirty="0"/>
          </a:p>
        </p:txBody>
      </p:sp>
      <p:pic>
        <p:nvPicPr>
          <p:cNvPr id="7" name="Picture 6" descr="pyth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544" y="2835636"/>
            <a:ext cx="1558638" cy="1558638"/>
          </a:xfrm>
          <a:prstGeom prst="rect">
            <a:avLst/>
          </a:prstGeom>
        </p:spPr>
      </p:pic>
      <p:pic>
        <p:nvPicPr>
          <p:cNvPr id="9" name="Picture 8" descr="c_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636" y="4394274"/>
            <a:ext cx="1754909" cy="1754909"/>
          </a:xfrm>
          <a:prstGeom prst="rect">
            <a:avLst/>
          </a:prstGeom>
        </p:spPr>
      </p:pic>
      <p:sp>
        <p:nvSpPr>
          <p:cNvPr id="10" name="Striped Right Arrow 9"/>
          <p:cNvSpPr/>
          <p:nvPr/>
        </p:nvSpPr>
        <p:spPr>
          <a:xfrm rot="13511227">
            <a:off x="5876636" y="3717634"/>
            <a:ext cx="1523999" cy="981364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396182" y="3230439"/>
            <a:ext cx="2539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urier New"/>
                <a:cs typeface="Courier New"/>
              </a:rPr>
              <a:t>double * x = </a:t>
            </a:r>
            <a:br>
              <a:rPr lang="en-US" b="1" dirty="0" smtClean="0">
                <a:latin typeface="Courier New"/>
                <a:cs typeface="Courier New"/>
              </a:rPr>
            </a:br>
            <a:r>
              <a:rPr lang="en-US" b="1" dirty="0" smtClean="0">
                <a:latin typeface="Courier New"/>
                <a:cs typeface="Courier New"/>
              </a:rPr>
              <a:t>   new double[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5</a:t>
            </a:r>
            <a:r>
              <a:rPr lang="en-US" b="1" dirty="0" smtClean="0">
                <a:latin typeface="Courier New"/>
                <a:cs typeface="Courier New"/>
              </a:rPr>
              <a:t>];</a:t>
            </a:r>
            <a:endParaRPr lang="en-US" b="1" dirty="0">
              <a:latin typeface="Courier New"/>
              <a:cs typeface="Courier New"/>
            </a:endParaRPr>
          </a:p>
        </p:txBody>
      </p:sp>
      <p:sp>
        <p:nvSpPr>
          <p:cNvPr id="13" name="Striped Right Arrow 12"/>
          <p:cNvSpPr/>
          <p:nvPr/>
        </p:nvSpPr>
        <p:spPr>
          <a:xfrm rot="8163321">
            <a:off x="3700776" y="3903591"/>
            <a:ext cx="1523999" cy="981364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939842" y="3692104"/>
            <a:ext cx="2262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urier New"/>
                <a:cs typeface="Courier New"/>
              </a:rPr>
              <a:t>A = x[1:</a:t>
            </a:r>
            <a:r>
              <a:rPr lang="en-US" b="1" dirty="0" smtClean="0">
                <a:solidFill>
                  <a:srgbClr val="FF0000"/>
                </a:solidFill>
                <a:latin typeface="Courier New"/>
                <a:cs typeface="Courier New"/>
              </a:rPr>
              <a:t>10</a:t>
            </a:r>
            <a:r>
              <a:rPr lang="en-US" b="1" dirty="0" smtClean="0">
                <a:latin typeface="Courier New"/>
                <a:cs typeface="Courier New"/>
              </a:rPr>
              <a:t>] + 5</a:t>
            </a:r>
          </a:p>
        </p:txBody>
      </p:sp>
      <p:pic>
        <p:nvPicPr>
          <p:cNvPr id="16" name="Picture 15" descr="cor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636" y="4011553"/>
            <a:ext cx="824559" cy="82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48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Memory debugging</a:t>
            </a:r>
            <a:endParaRPr lang="en-US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7230750"/>
              </p:ext>
            </p:extLst>
          </p:nvPr>
        </p:nvGraphicFramePr>
        <p:xfrm>
          <a:off x="457200" y="1166019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23</a:t>
            </a:fld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447656" y="2879488"/>
            <a:ext cx="2102859" cy="83099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TAU with </a:t>
            </a:r>
            <a:br>
              <a:rPr lang="en-US" sz="2400" dirty="0" smtClean="0"/>
            </a:br>
            <a:r>
              <a:rPr lang="en-US" sz="2400" dirty="0" smtClean="0"/>
              <a:t>various options</a:t>
            </a:r>
            <a:endParaRPr lang="en-US" sz="2400" dirty="0"/>
          </a:p>
        </p:txBody>
      </p:sp>
      <p:sp>
        <p:nvSpPr>
          <p:cNvPr id="23" name="Left Brace 22"/>
          <p:cNvSpPr/>
          <p:nvPr/>
        </p:nvSpPr>
        <p:spPr>
          <a:xfrm rot="5400000">
            <a:off x="4236343" y="1664887"/>
            <a:ext cx="533400" cy="4644164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5972621"/>
            <a:ext cx="5594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Note: Requires working </a:t>
            </a:r>
            <a:r>
              <a:rPr lang="en-US" dirty="0" err="1" smtClean="0">
                <a:solidFill>
                  <a:schemeClr val="accent2"/>
                </a:solidFill>
              </a:rPr>
              <a:t>mprotect</a:t>
            </a:r>
            <a:r>
              <a:rPr lang="en-US" dirty="0" smtClean="0">
                <a:solidFill>
                  <a:schemeClr val="accent2"/>
                </a:solidFill>
              </a:rPr>
              <a:t>() so BGQ not supported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10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examples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Python Performance Evaluation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1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Much Time per Code Region?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25</a:t>
            </a:fld>
            <a:endParaRPr lang="en-US"/>
          </a:p>
        </p:txBody>
      </p:sp>
      <p:pic>
        <p:nvPicPr>
          <p:cNvPr id="10" name="Picture 9" descr="ParaProfScreenSnapz00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04"/>
          <a:stretch/>
        </p:blipFill>
        <p:spPr>
          <a:xfrm>
            <a:off x="457200" y="1043433"/>
            <a:ext cx="8229600" cy="481863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880138" y="2389218"/>
            <a:ext cx="201174" cy="6664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081312" y="2477242"/>
            <a:ext cx="980724" cy="5784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081312" y="2728739"/>
            <a:ext cx="1810568" cy="3269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457200" y="5862064"/>
            <a:ext cx="61816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(Click on label, e.g. “Mean” or “node 0”)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22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Many Instructions per Code Region?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26</a:t>
            </a:fld>
            <a:endParaRPr lang="en-US"/>
          </a:p>
        </p:txBody>
      </p:sp>
      <p:pic>
        <p:nvPicPr>
          <p:cNvPr id="2" name="Picture 1" descr="ParaProfScreenSnapz00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"/>
          <a:stretch/>
        </p:blipFill>
        <p:spPr>
          <a:xfrm>
            <a:off x="457200" y="1127990"/>
            <a:ext cx="8229600" cy="4734074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1081312" y="2389218"/>
            <a:ext cx="0" cy="6664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081312" y="2477242"/>
            <a:ext cx="980724" cy="5784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081312" y="2728739"/>
            <a:ext cx="1810568" cy="3269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457200" y="5862064"/>
            <a:ext cx="80982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(Options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Select Metric...  Exclusive…  PAPI_FP_INS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079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Many L1 or L2 Cache Misses?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 descr="ParaProfScreenSnapz0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746"/>
          <a:stretch/>
        </p:blipFill>
        <p:spPr>
          <a:xfrm>
            <a:off x="457200" y="1042342"/>
            <a:ext cx="8229600" cy="4773317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1081312" y="2389218"/>
            <a:ext cx="0" cy="6664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081312" y="2477242"/>
            <a:ext cx="980724" cy="5784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081312" y="2728739"/>
            <a:ext cx="1697408" cy="3269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457200" y="5853955"/>
            <a:ext cx="82455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(Options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Select Metric...  Exclusive…  PAPI_L1_DCM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046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Much Memory Does the Code Use?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28</a:t>
            </a:fld>
            <a:endParaRPr lang="en-US"/>
          </a:p>
        </p:txBody>
      </p:sp>
      <p:pic>
        <p:nvPicPr>
          <p:cNvPr id="2" name="Picture 1" descr="ParaProfScreenSnapz0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012580"/>
            <a:ext cx="8234838" cy="483284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2703279" y="4174845"/>
            <a:ext cx="880138" cy="1886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83417" y="3815097"/>
            <a:ext cx="228890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High-water mark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441284" y="5845420"/>
            <a:ext cx="89192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(Right-click label [</a:t>
            </a:r>
            <a:r>
              <a:rPr lang="en-US" sz="2000" b="1" dirty="0" err="1" smtClean="0">
                <a:latin typeface="+mn-lt"/>
                <a:cs typeface="Courier" charset="0"/>
              </a:rPr>
              <a:t>e.g</a:t>
            </a:r>
            <a:r>
              <a:rPr lang="en-US" sz="2000" b="1" dirty="0" smtClean="0">
                <a:latin typeface="+mn-lt"/>
                <a:cs typeface="Courier" charset="0"/>
              </a:rPr>
              <a:t> “node 0”]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Show Context Event Window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25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Much Memory Does the Code Use?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29</a:t>
            </a:fld>
            <a:endParaRPr lang="en-US"/>
          </a:p>
        </p:txBody>
      </p:sp>
      <p:pic>
        <p:nvPicPr>
          <p:cNvPr id="2" name="Picture 1" descr="ParaProfScreenSnapz0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012580"/>
            <a:ext cx="8234838" cy="483284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712285" y="4281089"/>
            <a:ext cx="1321323" cy="11622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33608" y="3819424"/>
            <a:ext cx="3614391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Total allocated/</a:t>
            </a:r>
            <a:r>
              <a:rPr lang="en-US" sz="2400" dirty="0" err="1" smtClean="0">
                <a:solidFill>
                  <a:srgbClr val="000000"/>
                </a:solidFill>
              </a:rPr>
              <a:t>deallocated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441284" y="5845420"/>
            <a:ext cx="89192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(Right-click label [</a:t>
            </a:r>
            <a:r>
              <a:rPr lang="en-US" sz="2000" b="1" dirty="0" err="1" smtClean="0">
                <a:latin typeface="+mn-lt"/>
                <a:cs typeface="Courier" charset="0"/>
              </a:rPr>
              <a:t>e.g</a:t>
            </a:r>
            <a:r>
              <a:rPr lang="en-US" sz="2000" b="1" dirty="0" smtClean="0">
                <a:latin typeface="+mn-lt"/>
                <a:cs typeface="Courier" charset="0"/>
              </a:rPr>
              <a:t> “node 0”]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Show Context Event Window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542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TAU Performance System from 10,000 feet</a:t>
            </a:r>
          </a:p>
          <a:p>
            <a:r>
              <a:rPr lang="en-US" dirty="0" smtClean="0"/>
              <a:t>Live demonstration of TAU + Python</a:t>
            </a:r>
          </a:p>
          <a:p>
            <a:r>
              <a:rPr lang="en-US" dirty="0" smtClean="0"/>
              <a:t>Hands-on TAU with:</a:t>
            </a:r>
          </a:p>
          <a:p>
            <a:pPr lvl="1"/>
            <a:r>
              <a:rPr lang="en-US" dirty="0" smtClean="0"/>
              <a:t>Simple pure Python </a:t>
            </a:r>
          </a:p>
          <a:p>
            <a:pPr lvl="1"/>
            <a:r>
              <a:rPr lang="en-US" dirty="0" smtClean="0"/>
              <a:t>Python + X</a:t>
            </a:r>
          </a:p>
          <a:p>
            <a:pPr lvl="1"/>
            <a:r>
              <a:rPr lang="en-US" dirty="0" smtClean="0"/>
              <a:t>Let’s build a CTM…</a:t>
            </a:r>
          </a:p>
          <a:p>
            <a:pPr lvl="2"/>
            <a:r>
              <a:rPr lang="en-US" dirty="0" smtClean="0"/>
              <a:t>With </a:t>
            </a:r>
            <a:r>
              <a:rPr lang="en-US" dirty="0" err="1" smtClean="0"/>
              <a:t>Ipython</a:t>
            </a:r>
            <a:r>
              <a:rPr lang="en-US" dirty="0" smtClean="0"/>
              <a:t>!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Schedule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430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Where is Memory Allocated / </a:t>
            </a:r>
            <a:r>
              <a:rPr lang="en-US" dirty="0" err="1" smtClean="0"/>
              <a:t>Deallocated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30</a:t>
            </a:fld>
            <a:endParaRPr lang="en-US"/>
          </a:p>
        </p:txBody>
      </p:sp>
      <p:pic>
        <p:nvPicPr>
          <p:cNvPr id="2" name="Picture 1" descr="ParaProfScreenSnapz0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012580"/>
            <a:ext cx="8234838" cy="483284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 flipV="1">
            <a:off x="2590800" y="3634127"/>
            <a:ext cx="742511" cy="5532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441284" y="5845420"/>
            <a:ext cx="89192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(Right-click label [</a:t>
            </a:r>
            <a:r>
              <a:rPr lang="en-US" sz="2000" b="1" dirty="0" err="1" smtClean="0">
                <a:latin typeface="+mn-lt"/>
                <a:cs typeface="Courier" charset="0"/>
              </a:rPr>
              <a:t>e.g</a:t>
            </a:r>
            <a:r>
              <a:rPr lang="en-US" sz="2000" b="1" dirty="0" smtClean="0">
                <a:latin typeface="+mn-lt"/>
                <a:cs typeface="Courier" charset="0"/>
              </a:rPr>
              <a:t> “node 0”]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Show Context Event Window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33311" y="3819424"/>
            <a:ext cx="4161115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Allocation / </a:t>
            </a:r>
            <a:r>
              <a:rPr lang="en-US" sz="2400" dirty="0" err="1" smtClean="0">
                <a:solidFill>
                  <a:srgbClr val="000000"/>
                </a:solidFill>
              </a:rPr>
              <a:t>Deallocation</a:t>
            </a:r>
            <a:r>
              <a:rPr lang="en-US" sz="2400" dirty="0" smtClean="0">
                <a:solidFill>
                  <a:srgbClr val="000000"/>
                </a:solidFill>
              </a:rPr>
              <a:t> Events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226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ParaProfScreenSnapz0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1600200"/>
            <a:ext cx="894238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the I/O Characteristics?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31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087025" y="2964280"/>
            <a:ext cx="0" cy="11108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362174" y="3852879"/>
            <a:ext cx="1" cy="5976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86614" y="3391214"/>
            <a:ext cx="32988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Bytes written to each file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02167" y="2502615"/>
            <a:ext cx="3259877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Write bandwidth per file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112434" y="5210368"/>
            <a:ext cx="89192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(Right-click label [</a:t>
            </a:r>
            <a:r>
              <a:rPr lang="en-US" sz="2000" b="1" dirty="0" err="1" smtClean="0">
                <a:latin typeface="+mn-lt"/>
                <a:cs typeface="Courier" charset="0"/>
              </a:rPr>
              <a:t>e.g</a:t>
            </a:r>
            <a:r>
              <a:rPr lang="en-US" sz="2000" b="1" dirty="0" smtClean="0">
                <a:latin typeface="+mn-lt"/>
                <a:cs typeface="Courier" charset="0"/>
              </a:rPr>
              <a:t> “node 0”]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Show Context Event Window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657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raProfScreenSnapz0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7"/>
          <a:stretch/>
        </p:blipFill>
        <p:spPr>
          <a:xfrm>
            <a:off x="286336" y="1645478"/>
            <a:ext cx="8623265" cy="29827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the I/O Characteristics?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32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007653" y="2981740"/>
            <a:ext cx="0" cy="7619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05338" y="3613023"/>
            <a:ext cx="3931485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Peak MPI-IO Write Bandwidth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112434" y="5210368"/>
            <a:ext cx="89192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(Right-click label [</a:t>
            </a:r>
            <a:r>
              <a:rPr lang="en-US" sz="2000" b="1" dirty="0" err="1" smtClean="0">
                <a:latin typeface="+mn-lt"/>
                <a:cs typeface="Courier" charset="0"/>
              </a:rPr>
              <a:t>e.g</a:t>
            </a:r>
            <a:r>
              <a:rPr lang="en-US" sz="2000" b="1" dirty="0" smtClean="0">
                <a:latin typeface="+mn-lt"/>
                <a:cs typeface="Courier" charset="0"/>
              </a:rPr>
              <a:t> “node 0”]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Show Context Event Window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472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raProfScreenSnapz01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6"/>
          <a:stretch/>
        </p:blipFill>
        <p:spPr>
          <a:xfrm>
            <a:off x="457200" y="1435652"/>
            <a:ext cx="8229600" cy="1768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Much Time is spent in Collectives?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33</a:t>
            </a:fld>
            <a:endParaRPr lang="en-US"/>
          </a:p>
        </p:txBody>
      </p:sp>
      <p:cxnSp>
        <p:nvCxnSpPr>
          <p:cNvPr id="8" name="Straight Arrow Connector 7"/>
          <p:cNvCxnSpPr>
            <a:stCxn id="16" idx="0"/>
          </p:cNvCxnSpPr>
          <p:nvPr/>
        </p:nvCxnSpPr>
        <p:spPr>
          <a:xfrm flipV="1">
            <a:off x="1428605" y="3160639"/>
            <a:ext cx="428476" cy="7437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57200" y="3904377"/>
            <a:ext cx="194281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Message sizes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3" name="Picture 12" descr="ParaProfScreenSnapz01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5"/>
          <a:stretch/>
        </p:blipFill>
        <p:spPr>
          <a:xfrm>
            <a:off x="3814207" y="3677478"/>
            <a:ext cx="4872594" cy="25583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7200" y="4952655"/>
            <a:ext cx="3246352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Time spent in collectives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17" name="Straight Arrow Connector 16"/>
          <p:cNvCxnSpPr>
            <a:stCxn id="15" idx="3"/>
          </p:cNvCxnSpPr>
          <p:nvPr/>
        </p:nvCxnSpPr>
        <p:spPr>
          <a:xfrm flipV="1">
            <a:off x="3703552" y="4952655"/>
            <a:ext cx="1705455" cy="2308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3921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3D Profile Visualization</a:t>
            </a:r>
            <a:endParaRPr lang="en-US" dirty="0"/>
          </a:p>
        </p:txBody>
      </p:sp>
      <p:pic>
        <p:nvPicPr>
          <p:cNvPr id="10" name="Content Placeholder 4" descr="aorsa_3dwindow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6" b="3526"/>
          <a:stretch>
            <a:fillRect/>
          </a:stretch>
        </p:blipFill>
        <p:spPr bwMode="auto">
          <a:xfrm>
            <a:off x="457200" y="136785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34</a:t>
            </a:fld>
            <a:endParaRPr lang="en-US"/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457200" y="5893813"/>
            <a:ext cx="51177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>
                <a:latin typeface="+mn-lt"/>
                <a:cs typeface="Courier" charset="0"/>
              </a:rPr>
              <a:t>(</a:t>
            </a:r>
            <a:r>
              <a:rPr lang="en-US" sz="2000" b="1" dirty="0" smtClean="0">
                <a:latin typeface="+mn-lt"/>
                <a:cs typeface="Courier" charset="0"/>
              </a:rPr>
              <a:t>Windows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</a:t>
            </a:r>
            <a:r>
              <a:rPr lang="en-US" sz="2000" b="1" dirty="0" smtClean="0">
                <a:latin typeface="+mn-lt"/>
                <a:cs typeface="Courier" charset="0"/>
              </a:rPr>
              <a:t>3D Visualization)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425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3D Communication Visualization</a:t>
            </a:r>
            <a:endParaRPr lang="en-US" dirty="0"/>
          </a:p>
        </p:txBody>
      </p:sp>
      <p:graphicFrame>
        <p:nvGraphicFramePr>
          <p:cNvPr id="8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7827443"/>
              </p:ext>
            </p:extLst>
          </p:nvPr>
        </p:nvGraphicFramePr>
        <p:xfrm>
          <a:off x="457200" y="1482725"/>
          <a:ext cx="8228013" cy="385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8" name="Document" r:id="rId3" imgW="21587302" imgH="10107937" progId="Word.Document.12">
                  <p:link updateAutomatic="1"/>
                </p:oleObj>
              </mc:Choice>
              <mc:Fallback>
                <p:oleObj name="Document" r:id="rId3" imgW="21587302" imgH="10107937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482725"/>
                        <a:ext cx="8228013" cy="385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35</a:t>
            </a:fld>
            <a:endParaRPr lang="en-US"/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457200" y="5347693"/>
            <a:ext cx="62148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qsub</a:t>
            </a:r>
            <a:r>
              <a:rPr lang="en-US" sz="2000" b="1" dirty="0">
                <a:latin typeface="Courier" charset="0"/>
                <a:cs typeface="Courier" charset="0"/>
              </a:rPr>
              <a:t> –</a:t>
            </a:r>
            <a:r>
              <a:rPr lang="en-US" sz="2000" b="1" dirty="0" err="1">
                <a:latin typeface="Courier" charset="0"/>
                <a:cs typeface="Courier" charset="0"/>
              </a:rPr>
              <a:t>env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>
                <a:solidFill>
                  <a:schemeClr val="accent5"/>
                </a:solidFill>
                <a:latin typeface="Courier" charset="0"/>
                <a:cs typeface="Courier" charset="0"/>
              </a:rPr>
              <a:t>TAU_COMM_MATRIX=1</a:t>
            </a:r>
            <a:r>
              <a:rPr lang="en-US" sz="2000" b="1" dirty="0">
                <a:latin typeface="Courier" charset="0"/>
                <a:cs typeface="Courier" charset="0"/>
              </a:rPr>
              <a:t> …</a:t>
            </a:r>
          </a:p>
          <a:p>
            <a:r>
              <a:rPr lang="en-US" sz="2000" b="1" dirty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>
                <a:latin typeface="+mn-lt"/>
                <a:cs typeface="Courier" charset="0"/>
              </a:rPr>
              <a:t>(</a:t>
            </a:r>
            <a:r>
              <a:rPr lang="en-US" sz="2000" b="1" dirty="0" smtClean="0">
                <a:latin typeface="+mn-lt"/>
                <a:cs typeface="Courier" charset="0"/>
              </a:rPr>
              <a:t>Windows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</a:t>
            </a:r>
            <a:r>
              <a:rPr lang="en-US" sz="2000" b="1" dirty="0" smtClean="0">
                <a:latin typeface="+mn-lt"/>
                <a:cs typeface="Courier" charset="0"/>
              </a:rPr>
              <a:t>3D </a:t>
            </a:r>
            <a:r>
              <a:rPr lang="en-US" sz="2000" b="1" dirty="0">
                <a:latin typeface="+mn-lt"/>
                <a:cs typeface="Courier" charset="0"/>
              </a:rPr>
              <a:t>Communication Matrix)</a:t>
            </a:r>
          </a:p>
        </p:txBody>
      </p:sp>
    </p:spTree>
    <p:extLst>
      <p:ext uri="{BB962C8B-B14F-4D97-AF65-F5344CB8AC3E}">
        <p14:creationId xmlns:p14="http://schemas.microsoft.com/office/powerpoint/2010/main" val="1259112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3D Topology Visualization</a:t>
            </a:r>
            <a:endParaRPr lang="en-US" dirty="0"/>
          </a:p>
        </p:txBody>
      </p:sp>
      <p:pic>
        <p:nvPicPr>
          <p:cNvPr id="7" name="Picture 3" descr="ParaProfScreenSnapz009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" r="1182"/>
          <a:stretch>
            <a:fillRect/>
          </a:stretch>
        </p:blipFill>
        <p:spPr bwMode="auto">
          <a:xfrm>
            <a:off x="457200" y="138474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36</a:t>
            </a:fld>
            <a:endParaRPr lang="en-US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457200" y="5951172"/>
            <a:ext cx="6955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>
                <a:latin typeface="+mn-lt"/>
                <a:cs typeface="Courier" charset="0"/>
              </a:rPr>
              <a:t>(</a:t>
            </a:r>
            <a:r>
              <a:rPr lang="en-US" sz="2000" b="1" dirty="0" smtClean="0">
                <a:latin typeface="+mn-lt"/>
                <a:cs typeface="Courier" charset="0"/>
              </a:rPr>
              <a:t>Windows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</a:t>
            </a:r>
            <a:r>
              <a:rPr lang="en-US" sz="2000" b="1" dirty="0" smtClean="0">
                <a:latin typeface="+mn-lt"/>
                <a:cs typeface="Courier" charset="0"/>
              </a:rPr>
              <a:t>3D Visualization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Topology Plot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350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Does Each Routine Scale?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37</a:t>
            </a:fld>
            <a:endParaRPr lang="en-US"/>
          </a:p>
        </p:txBody>
      </p:sp>
      <p:grpSp>
        <p:nvGrpSpPr>
          <p:cNvPr id="19" name="Group 13"/>
          <p:cNvGrpSpPr>
            <a:grpSpLocks noChangeAspect="1"/>
          </p:cNvGrpSpPr>
          <p:nvPr/>
        </p:nvGrpSpPr>
        <p:grpSpPr bwMode="auto">
          <a:xfrm>
            <a:off x="1767001" y="1309314"/>
            <a:ext cx="5609998" cy="4239373"/>
            <a:chOff x="457200" y="762000"/>
            <a:chExt cx="7239000" cy="5470525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7200" y="762000"/>
              <a:ext cx="7239000" cy="547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 Box 5"/>
            <p:cNvSpPr txBox="1">
              <a:spLocks noChangeArrowheads="1"/>
            </p:cNvSpPr>
            <p:nvPr/>
          </p:nvSpPr>
          <p:spPr bwMode="auto">
            <a:xfrm>
              <a:off x="6331865" y="2359223"/>
              <a:ext cx="113573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</a:rPr>
                <a:t>MPI_Waitall</a:t>
              </a:r>
            </a:p>
          </p:txBody>
        </p:sp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5867400" y="1749623"/>
              <a:ext cx="17077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WRITE_SAVEFILE</a:t>
              </a:r>
            </a:p>
          </p:txBody>
        </p:sp>
      </p:grp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1625880" y="5670402"/>
            <a:ext cx="58863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 smtClean="0">
                <a:latin typeface="Courier" charset="0"/>
                <a:cs typeface="Courier" charset="0"/>
              </a:rPr>
              <a:t>perfexplorer</a:t>
            </a:r>
            <a:r>
              <a:rPr lang="en-US" sz="2000" b="1" dirty="0" smtClean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(Charts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Runtime Breakdown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503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Does Each Routine Scale?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38</a:t>
            </a:fld>
            <a:endParaRPr lang="en-US"/>
          </a:p>
        </p:txBody>
      </p:sp>
      <p:pic>
        <p:nvPicPr>
          <p:cNvPr id="8" name="Picture 1" descr="PerfExplorerScreenSnapz00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5407" y="1500910"/>
            <a:ext cx="5933187" cy="4169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773798" y="5670402"/>
            <a:ext cx="55964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 smtClean="0">
                <a:latin typeface="Courier" charset="0"/>
                <a:cs typeface="Courier" charset="0"/>
              </a:rPr>
              <a:t>perfexplorer</a:t>
            </a:r>
            <a:r>
              <a:rPr lang="en-US" sz="2000" b="1" dirty="0" smtClean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(Charts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Stacked Bar Chart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955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Which Events Correlate with Runtime?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39</a:t>
            </a:fld>
            <a:endParaRPr lang="en-US"/>
          </a:p>
        </p:txBody>
      </p:sp>
      <p:pic>
        <p:nvPicPr>
          <p:cNvPr id="10" name="Picture 9" descr="4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314" y="1417638"/>
            <a:ext cx="6491372" cy="4252764"/>
          </a:xfrm>
          <a:prstGeom prst="rect">
            <a:avLst/>
          </a:prstGeom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790256" y="5670402"/>
            <a:ext cx="75634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 smtClean="0">
                <a:latin typeface="Courier" charset="0"/>
                <a:cs typeface="Courier" charset="0"/>
              </a:rPr>
              <a:t>perfexplorer</a:t>
            </a:r>
            <a:r>
              <a:rPr lang="en-US" sz="2000" b="1" dirty="0" smtClean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(Charts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Correlate Events with Total Runtime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910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TAU Performance System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Python Performance Evaluation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90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40</a:t>
            </a:fld>
            <a:endParaRPr lang="en-US"/>
          </a:p>
        </p:txBody>
      </p:sp>
      <p:pic>
        <p:nvPicPr>
          <p:cNvPr id="8" name="Content Placeholder 5" descr="view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r="161"/>
          <a:stretch/>
        </p:blipFill>
        <p:spPr bwMode="auto">
          <a:xfrm>
            <a:off x="797076" y="1182639"/>
            <a:ext cx="7549848" cy="5031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When do Events Occur?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072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Caused My Application to Crash?</a:t>
            </a:r>
            <a:endParaRPr lang="en-US" dirty="0"/>
          </a:p>
        </p:txBody>
      </p:sp>
      <p:pic>
        <p:nvPicPr>
          <p:cNvPr id="7" name="Picture 5" descr="paraprof_manager.tif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" r="1809" b="17284"/>
          <a:stretch/>
        </p:blipFill>
        <p:spPr bwMode="auto">
          <a:xfrm>
            <a:off x="457200" y="1253853"/>
            <a:ext cx="8229600" cy="3743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41</a:t>
            </a:fld>
            <a:endParaRPr lang="en-US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457200" y="5001345"/>
            <a:ext cx="44942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>
                <a:latin typeface="Courier" charset="0"/>
                <a:cs typeface="Courier" charset="0"/>
              </a:rPr>
              <a:t>% </a:t>
            </a:r>
            <a:r>
              <a:rPr lang="en-US" sz="2000" b="1" dirty="0" smtClean="0">
                <a:latin typeface="Courier" charset="0"/>
                <a:cs typeface="Courier" charset="0"/>
              </a:rPr>
              <a:t>export </a:t>
            </a:r>
            <a:r>
              <a:rPr lang="en-US" sz="2000" b="1" dirty="0" smtClean="0">
                <a:solidFill>
                  <a:srgbClr val="FF0900"/>
                </a:solidFill>
                <a:latin typeface="Courier" charset="0"/>
                <a:cs typeface="Courier" charset="0"/>
              </a:rPr>
              <a:t>TAU_TRACK_SIGNALS=1</a:t>
            </a:r>
            <a:endParaRPr lang="en-US" sz="2000" b="1" dirty="0">
              <a:latin typeface="Courier" charset="0"/>
              <a:cs typeface="Courier" charset="0"/>
            </a:endParaRPr>
          </a:p>
          <a:p>
            <a:r>
              <a:rPr lang="en-US" sz="2000" b="1" dirty="0">
                <a:latin typeface="Courier" charset="0"/>
                <a:cs typeface="Courier" charset="0"/>
              </a:rPr>
              <a:t>% </a:t>
            </a:r>
            <a:r>
              <a:rPr lang="en-US" sz="2000" b="1" dirty="0" err="1" smtClean="0">
                <a:latin typeface="Courier" charset="0"/>
                <a:cs typeface="Courier" charset="0"/>
              </a:rPr>
              <a:t>paraprof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900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Caused My Application to Crash?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42</a:t>
            </a:fld>
            <a:endParaRPr lang="en-US"/>
          </a:p>
        </p:txBody>
      </p:sp>
      <p:pic>
        <p:nvPicPr>
          <p:cNvPr id="7" name="Picture 1" descr="rightclick_metadat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7325"/>
            <a:ext cx="9144000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wn Arrow 7"/>
          <p:cNvSpPr/>
          <p:nvPr/>
        </p:nvSpPr>
        <p:spPr>
          <a:xfrm>
            <a:off x="4459288" y="1090352"/>
            <a:ext cx="808037" cy="613035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5129213" y="719138"/>
            <a:ext cx="38803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latin typeface="+mn-lt"/>
              </a:rPr>
              <a:t>Right-click to see source code</a:t>
            </a:r>
          </a:p>
        </p:txBody>
      </p:sp>
    </p:spTree>
    <p:extLst>
      <p:ext uri="{BB962C8B-B14F-4D97-AF65-F5344CB8AC3E}">
        <p14:creationId xmlns:p14="http://schemas.microsoft.com/office/powerpoint/2010/main" val="2273383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Caused My Application to Crash?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1" descr="line7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20" y="1084430"/>
            <a:ext cx="6868360" cy="509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eft Arrow 5"/>
          <p:cNvSpPr/>
          <p:nvPr/>
        </p:nvSpPr>
        <p:spPr>
          <a:xfrm>
            <a:off x="4137134" y="3118925"/>
            <a:ext cx="4240213" cy="688975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>
                <a:solidFill>
                  <a:schemeClr val="tx1"/>
                </a:solidFill>
              </a:rPr>
              <a:t>Error shown in </a:t>
            </a:r>
            <a:r>
              <a:rPr lang="en-US" dirty="0" err="1" smtClean="0">
                <a:solidFill>
                  <a:schemeClr val="tx1"/>
                </a:solidFill>
              </a:rPr>
              <a:t>ParaProf</a:t>
            </a:r>
            <a:r>
              <a:rPr lang="en-US" dirty="0" smtClean="0">
                <a:solidFill>
                  <a:schemeClr val="tx1"/>
                </a:solidFill>
              </a:rPr>
              <a:t> Source Browser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599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Hands-on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Python Performance Evaluation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91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dirty="0" err="1" smtClean="0">
                <a:latin typeface="Courier New"/>
                <a:cs typeface="Courier New"/>
              </a:rPr>
              <a:t>ssh</a:t>
            </a:r>
            <a:r>
              <a:rPr lang="en-US" sz="2800" dirty="0" smtClean="0">
                <a:latin typeface="Courier New"/>
                <a:cs typeface="Courier New"/>
              </a:rPr>
              <a:t> -XY </a:t>
            </a:r>
            <a:r>
              <a:rPr lang="en-US" sz="2800" dirty="0" smtClean="0">
                <a:latin typeface="Courier New"/>
                <a:cs typeface="Courier New"/>
                <a:hlinkClick r:id="rId2"/>
              </a:rPr>
              <a:t>livetau@cerberus.nic.uoregon.edu</a:t>
            </a:r>
            <a:endParaRPr lang="en-US" sz="2800" dirty="0" smtClean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dirty="0" smtClean="0"/>
              <a:t>Password: </a:t>
            </a:r>
            <a:r>
              <a:rPr lang="en-US" dirty="0" smtClean="0">
                <a:latin typeface="Courier New"/>
                <a:cs typeface="Courier New"/>
              </a:rPr>
              <a:t>***********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Pick a number </a:t>
            </a:r>
            <a:r>
              <a:rPr lang="en-US" b="1" dirty="0" smtClean="0">
                <a:solidFill>
                  <a:srgbClr val="FF0000"/>
                </a:solidFill>
              </a:rPr>
              <a:t>XX</a:t>
            </a:r>
            <a:r>
              <a:rPr lang="en-US" dirty="0" smtClean="0"/>
              <a:t> from [1, 39]</a:t>
            </a:r>
          </a:p>
          <a:p>
            <a:pPr marL="0" indent="0">
              <a:buNone/>
            </a:pPr>
            <a:r>
              <a:rPr lang="en-US" dirty="0" smtClean="0">
                <a:latin typeface="Courier New"/>
                <a:cs typeface="Courier New"/>
              </a:rPr>
              <a:t>cd </a:t>
            </a:r>
            <a:r>
              <a:rPr lang="en-US" dirty="0" err="1" smtClean="0">
                <a:latin typeface="Courier New"/>
                <a:cs typeface="Courier New"/>
              </a:rPr>
              <a:t>student</a:t>
            </a:r>
            <a:r>
              <a:rPr lang="en-US" b="1" dirty="0" err="1" smtClean="0">
                <a:solidFill>
                  <a:srgbClr val="FF0000"/>
                </a:solidFill>
                <a:latin typeface="Courier New"/>
                <a:cs typeface="Courier New"/>
              </a:rPr>
              <a:t>XX</a:t>
            </a:r>
            <a:r>
              <a:rPr lang="en-US" dirty="0">
                <a:latin typeface="Courier New"/>
                <a:cs typeface="Courier New"/>
              </a:rPr>
              <a:t/>
            </a:r>
            <a:br>
              <a:rPr lang="en-US" dirty="0">
                <a:latin typeface="Courier New"/>
                <a:cs typeface="Courier New"/>
              </a:rPr>
            </a:br>
            <a:r>
              <a:rPr lang="en-US" dirty="0" smtClean="0">
                <a:latin typeface="Courier New"/>
                <a:cs typeface="Courier New"/>
              </a:rPr>
              <a:t>tar </a:t>
            </a:r>
            <a:r>
              <a:rPr lang="en-US" dirty="0" err="1" smtClean="0">
                <a:latin typeface="Courier New"/>
                <a:cs typeface="Courier New"/>
              </a:rPr>
              <a:t>xvzf</a:t>
            </a:r>
            <a:r>
              <a:rPr lang="en-US" dirty="0" smtClean="0">
                <a:latin typeface="Courier New"/>
                <a:cs typeface="Courier New"/>
              </a:rPr>
              <a:t> ~/workshop-</a:t>
            </a:r>
            <a:r>
              <a:rPr lang="en-US" dirty="0" err="1" smtClean="0">
                <a:latin typeface="Courier New"/>
                <a:cs typeface="Courier New"/>
              </a:rPr>
              <a:t>python.tgz</a:t>
            </a:r>
            <a:endParaRPr lang="en-US" dirty="0" smtClean="0">
              <a:latin typeface="Courier New"/>
              <a:cs typeface="Courier New"/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3300" b="1" dirty="0" smtClean="0"/>
              <a:t>Training materials</a:t>
            </a:r>
          </a:p>
          <a:p>
            <a:r>
              <a:rPr lang="en-US" dirty="0" smtClean="0"/>
              <a:t>~</a:t>
            </a:r>
            <a:r>
              <a:rPr lang="en-US" dirty="0" err="1" smtClean="0"/>
              <a:t>livetau</a:t>
            </a:r>
            <a:r>
              <a:rPr lang="en-US" dirty="0" smtClean="0"/>
              <a:t>/workshop-</a:t>
            </a:r>
            <a:r>
              <a:rPr lang="en-US" dirty="0" err="1" smtClean="0"/>
              <a:t>python.tgz</a:t>
            </a:r>
            <a:endParaRPr lang="en-US" dirty="0"/>
          </a:p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://github.com/jlinford/workshop-</a:t>
            </a:r>
            <a:r>
              <a:rPr lang="en-US" dirty="0" smtClean="0">
                <a:hlinkClick r:id="rId3"/>
              </a:rPr>
              <a:t>python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http://www.paratools.com/emit15/TAU</a:t>
            </a:r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ParaTools Training Cluster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399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Each configuration of TAU corresponds to a unique stub </a:t>
            </a:r>
            <a:r>
              <a:rPr lang="en-US" sz="2000" dirty="0" err="1" smtClean="0">
                <a:ea typeface="ＭＳ Ｐゴシック" charset="0"/>
                <a:cs typeface="ＭＳ Ｐゴシック" charset="0"/>
              </a:rPr>
              <a:t>makefile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 (</a:t>
            </a:r>
            <a:r>
              <a:rPr lang="en-US" sz="2000" i="1" dirty="0" smtClean="0">
                <a:solidFill>
                  <a:srgbClr val="FF0900"/>
                </a:solidFill>
                <a:latin typeface="Courier"/>
                <a:ea typeface="ＭＳ Ｐゴシック" charset="0"/>
                <a:cs typeface="Courier"/>
              </a:rPr>
              <a:t>TAU_MAKEFILE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) in the TAU installation directory</a:t>
            </a:r>
            <a:br>
              <a:rPr lang="en-US" sz="2000" dirty="0" smtClean="0">
                <a:ea typeface="ＭＳ Ｐゴシック" charset="0"/>
                <a:cs typeface="ＭＳ Ｐゴシック" charset="0"/>
              </a:rPr>
            </a:br>
            <a:endParaRPr lang="en-US" sz="2000" dirty="0" smtClean="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None/>
              <a:defRPr/>
            </a:pPr>
            <a:r>
              <a:rPr lang="en-US" sz="2000" dirty="0">
                <a:solidFill>
                  <a:schemeClr val="tx2"/>
                </a:solidFill>
                <a:latin typeface="Courier"/>
                <a:ea typeface="ＭＳ Ｐゴシック" charset="0"/>
                <a:cs typeface="Courier"/>
              </a:rPr>
              <a:t>% </a:t>
            </a:r>
            <a:r>
              <a:rPr lang="en-US" sz="2000" dirty="0" err="1" smtClean="0">
                <a:solidFill>
                  <a:schemeClr val="tx2"/>
                </a:solidFill>
                <a:latin typeface="Courier"/>
                <a:ea typeface="ＭＳ Ｐゴシック" charset="0"/>
                <a:cs typeface="Courier"/>
              </a:rPr>
              <a:t>ls</a:t>
            </a:r>
            <a:r>
              <a:rPr lang="en-US" sz="2000" dirty="0" smtClean="0">
                <a:solidFill>
                  <a:schemeClr val="tx2"/>
                </a:solidFill>
                <a:latin typeface="Courier"/>
                <a:ea typeface="ＭＳ Ｐゴシック" charset="0"/>
                <a:cs typeface="Courier"/>
              </a:rPr>
              <a:t> $TAU/</a:t>
            </a:r>
            <a:r>
              <a:rPr lang="en-US" sz="2000" dirty="0" err="1" smtClean="0">
                <a:solidFill>
                  <a:schemeClr val="tx2"/>
                </a:solidFill>
                <a:latin typeface="Courier"/>
                <a:ea typeface="ＭＳ Ｐゴシック" charset="0"/>
                <a:cs typeface="Courier"/>
              </a:rPr>
              <a:t>Makefile</a:t>
            </a:r>
            <a:r>
              <a:rPr lang="en-US" sz="2000" dirty="0" smtClean="0">
                <a:solidFill>
                  <a:schemeClr val="tx2"/>
                </a:solidFill>
                <a:latin typeface="Courier"/>
                <a:ea typeface="ＭＳ Ｐゴシック" charset="0"/>
                <a:cs typeface="Courier"/>
              </a:rPr>
              <a:t>.*</a:t>
            </a:r>
          </a:p>
          <a:p>
            <a:pPr marL="0" indent="0">
              <a:buNone/>
            </a:pPr>
            <a:r>
              <a:rPr lang="en-US" sz="2000" dirty="0" err="1"/>
              <a:t>Makefile.tau-icpc-papi-mpi-pdt</a:t>
            </a:r>
            <a:endParaRPr lang="en-US" sz="2000" dirty="0"/>
          </a:p>
          <a:p>
            <a:pPr marL="0" indent="0">
              <a:buNone/>
            </a:pPr>
            <a:r>
              <a:rPr lang="en-US" sz="2000" dirty="0" err="1"/>
              <a:t>Makefile.tau-icpc-papi-ompt-mpi-pdt-openmp</a:t>
            </a:r>
            <a:endParaRPr lang="en-US" sz="2000" dirty="0"/>
          </a:p>
          <a:p>
            <a:pPr marL="0" indent="0">
              <a:buNone/>
            </a:pPr>
            <a:r>
              <a:rPr lang="en-US" sz="2000" dirty="0" err="1"/>
              <a:t>Makefile.tau-icpc-papi-ompt-pdt-openmp</a:t>
            </a: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…</a:t>
            </a:r>
            <a:endParaRPr lang="en-US" sz="2000" dirty="0"/>
          </a:p>
          <a:p>
            <a:pPr marL="0" indent="0">
              <a:buNone/>
            </a:pPr>
            <a:r>
              <a:rPr lang="en-US" sz="2000" dirty="0" err="1"/>
              <a:t>Makefile.tau</a:t>
            </a:r>
            <a:r>
              <a:rPr lang="en-US" sz="2000" dirty="0"/>
              <a:t>-</a:t>
            </a:r>
            <a:r>
              <a:rPr lang="en-US" sz="2000" dirty="0" err="1"/>
              <a:t>mpi</a:t>
            </a:r>
            <a:r>
              <a:rPr lang="en-US" sz="2000" dirty="0"/>
              <a:t>-</a:t>
            </a:r>
            <a:r>
              <a:rPr lang="en-US" sz="2000" dirty="0" err="1"/>
              <a:t>pthread</a:t>
            </a:r>
            <a:r>
              <a:rPr lang="en-US" sz="2000" dirty="0"/>
              <a:t>-</a:t>
            </a:r>
            <a:r>
              <a:rPr lang="en-US" sz="2000" b="1" dirty="0">
                <a:solidFill>
                  <a:srgbClr val="FF0000"/>
                </a:solidFill>
              </a:rPr>
              <a:t>python</a:t>
            </a:r>
            <a:r>
              <a:rPr lang="en-US" sz="2000" dirty="0"/>
              <a:t>-</a:t>
            </a:r>
            <a:r>
              <a:rPr lang="en-US" sz="2000" dirty="0" err="1"/>
              <a:t>pdt</a:t>
            </a:r>
            <a:endParaRPr lang="en-US" sz="2000" dirty="0"/>
          </a:p>
          <a:p>
            <a:pPr marL="0" indent="0">
              <a:buNone/>
            </a:pPr>
            <a:r>
              <a:rPr lang="en-US" sz="2000" dirty="0" err="1"/>
              <a:t>Makefile.tau</a:t>
            </a:r>
            <a:r>
              <a:rPr lang="en-US" sz="2000" dirty="0"/>
              <a:t>-</a:t>
            </a:r>
            <a:r>
              <a:rPr lang="en-US" sz="2000" dirty="0" err="1"/>
              <a:t>mpi</a:t>
            </a:r>
            <a:r>
              <a:rPr lang="en-US" sz="2000" dirty="0"/>
              <a:t>-</a:t>
            </a:r>
            <a:r>
              <a:rPr lang="en-US" sz="2000" b="1" dirty="0">
                <a:solidFill>
                  <a:srgbClr val="FF0000"/>
                </a:solidFill>
              </a:rPr>
              <a:t>python</a:t>
            </a:r>
            <a:r>
              <a:rPr lang="en-US" sz="2000" dirty="0"/>
              <a:t>-</a:t>
            </a:r>
            <a:r>
              <a:rPr lang="en-US" sz="2000" dirty="0" err="1"/>
              <a:t>pdt</a:t>
            </a:r>
            <a:endParaRPr lang="en-US" sz="2000" dirty="0"/>
          </a:p>
          <a:p>
            <a:pPr marL="0" indent="0">
              <a:buNone/>
            </a:pPr>
            <a:r>
              <a:rPr lang="en-US" sz="2000" dirty="0" err="1"/>
              <a:t>Makefile.tau</a:t>
            </a:r>
            <a:r>
              <a:rPr lang="en-US" sz="2000" dirty="0"/>
              <a:t>-</a:t>
            </a:r>
            <a:r>
              <a:rPr lang="en-US" sz="2000" dirty="0" err="1"/>
              <a:t>mpi</a:t>
            </a:r>
            <a:r>
              <a:rPr lang="en-US" sz="2000" dirty="0"/>
              <a:t>-</a:t>
            </a:r>
            <a:r>
              <a:rPr lang="en-US" sz="2000" b="1" dirty="0">
                <a:solidFill>
                  <a:srgbClr val="FF0000"/>
                </a:solidFill>
              </a:rPr>
              <a:t>python</a:t>
            </a:r>
            <a:r>
              <a:rPr lang="en-US" sz="2000" dirty="0"/>
              <a:t>-</a:t>
            </a:r>
            <a:r>
              <a:rPr lang="en-US" sz="2000" dirty="0" err="1"/>
              <a:t>pdt</a:t>
            </a:r>
            <a:r>
              <a:rPr lang="en-US" sz="2000" dirty="0"/>
              <a:t>-</a:t>
            </a:r>
            <a:r>
              <a:rPr lang="en-US" sz="2000" dirty="0" err="1"/>
              <a:t>openmp</a:t>
            </a:r>
            <a:endParaRPr lang="en-US" sz="2000" dirty="0"/>
          </a:p>
          <a:p>
            <a:pPr marL="0" indent="0">
              <a:buNone/>
            </a:pPr>
            <a:r>
              <a:rPr lang="en-US" sz="2000" dirty="0" err="1"/>
              <a:t>Makefile.tau</a:t>
            </a:r>
            <a:r>
              <a:rPr lang="en-US" sz="2000" dirty="0"/>
              <a:t>-</a:t>
            </a:r>
            <a:r>
              <a:rPr lang="en-US" sz="2000" dirty="0" err="1"/>
              <a:t>pthread</a:t>
            </a:r>
            <a:r>
              <a:rPr lang="en-US" sz="2000" dirty="0"/>
              <a:t>-</a:t>
            </a:r>
            <a:r>
              <a:rPr lang="en-US" sz="2000" b="1" dirty="0">
                <a:solidFill>
                  <a:srgbClr val="FF0000"/>
                </a:solidFill>
              </a:rPr>
              <a:t>python</a:t>
            </a:r>
            <a:r>
              <a:rPr lang="en-US" sz="2000" dirty="0"/>
              <a:t>-</a:t>
            </a:r>
            <a:r>
              <a:rPr lang="en-US" sz="2000" dirty="0" err="1"/>
              <a:t>pdt</a:t>
            </a:r>
            <a:endParaRPr lang="en-US" sz="2000" dirty="0"/>
          </a:p>
          <a:p>
            <a:pPr marL="0" indent="0">
              <a:buNone/>
            </a:pPr>
            <a:r>
              <a:rPr lang="en-US" sz="2000" dirty="0" err="1"/>
              <a:t>Makefile.tau</a:t>
            </a:r>
            <a:r>
              <a:rPr lang="en-US" sz="2000" dirty="0"/>
              <a:t>-</a:t>
            </a:r>
            <a:r>
              <a:rPr lang="en-US" sz="2000" b="1" dirty="0">
                <a:solidFill>
                  <a:srgbClr val="FF0000"/>
                </a:solidFill>
              </a:rPr>
              <a:t>python</a:t>
            </a:r>
            <a:r>
              <a:rPr lang="en-US" sz="2000" dirty="0"/>
              <a:t>-</a:t>
            </a:r>
            <a:r>
              <a:rPr lang="en-US" sz="2000" dirty="0" err="1"/>
              <a:t>pdt</a:t>
            </a:r>
            <a:endParaRPr lang="en-US" sz="2000" dirty="0" smtClean="0">
              <a:solidFill>
                <a:schemeClr val="tx2"/>
              </a:solidFill>
              <a:latin typeface="Courier"/>
              <a:ea typeface="ＭＳ Ｐゴシック" charset="0"/>
              <a:cs typeface="Courier"/>
            </a:endParaRPr>
          </a:p>
          <a:p>
            <a:pPr>
              <a:lnSpc>
                <a:spcPct val="80000"/>
              </a:lnSpc>
              <a:buNone/>
              <a:defRPr/>
            </a:pPr>
            <a:endParaRPr lang="en-US" sz="2000" dirty="0" smtClean="0">
              <a:solidFill>
                <a:schemeClr val="tx2"/>
              </a:solidFill>
              <a:latin typeface="Courier"/>
              <a:ea typeface="ＭＳ Ｐゴシック" charset="0"/>
              <a:cs typeface="Courier"/>
            </a:endParaRPr>
          </a:p>
          <a:p>
            <a:pPr>
              <a:lnSpc>
                <a:spcPct val="80000"/>
              </a:lnSpc>
              <a:buNone/>
              <a:defRPr/>
            </a:pPr>
            <a:r>
              <a:rPr lang="en-US" sz="2000" dirty="0" smtClean="0">
                <a:solidFill>
                  <a:schemeClr val="tx2"/>
                </a:solidFill>
                <a:latin typeface="Courier"/>
                <a:ea typeface="ＭＳ Ｐゴシック" charset="0"/>
                <a:cs typeface="Courier"/>
              </a:rPr>
              <a:t>19 TAU </a:t>
            </a:r>
            <a:r>
              <a:rPr lang="en-US" sz="2000" dirty="0" err="1" smtClean="0">
                <a:solidFill>
                  <a:schemeClr val="tx2"/>
                </a:solidFill>
                <a:latin typeface="Courier"/>
                <a:ea typeface="ＭＳ Ｐゴシック" charset="0"/>
                <a:cs typeface="Courier"/>
              </a:rPr>
              <a:t>Makefiles</a:t>
            </a:r>
            <a:r>
              <a:rPr lang="en-US" sz="2000" dirty="0" smtClean="0">
                <a:solidFill>
                  <a:schemeClr val="tx2"/>
                </a:solidFill>
                <a:latin typeface="Courier"/>
                <a:ea typeface="ＭＳ Ｐゴシック" charset="0"/>
                <a:cs typeface="Courier"/>
              </a:rPr>
              <a:t> on </a:t>
            </a:r>
            <a:r>
              <a:rPr lang="en-US" sz="2000" dirty="0" err="1" smtClean="0">
                <a:solidFill>
                  <a:schemeClr val="tx2"/>
                </a:solidFill>
                <a:latin typeface="Courier"/>
                <a:ea typeface="ＭＳ Ｐゴシック" charset="0"/>
                <a:cs typeface="Courier"/>
              </a:rPr>
              <a:t>cerberus.nic.uoregon.edu</a:t>
            </a:r>
            <a:endParaRPr lang="en-US" sz="2000" dirty="0">
              <a:solidFill>
                <a:schemeClr val="tx2"/>
              </a:solidFill>
              <a:latin typeface="Courier"/>
              <a:ea typeface="ＭＳ Ｐゴシック" charset="0"/>
              <a:cs typeface="Courier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Getting Started with TAU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535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97" y="902523"/>
            <a:ext cx="8681405" cy="5304117"/>
          </a:xfrm>
        </p:spPr>
        <p:txBody>
          <a:bodyPr>
            <a:noAutofit/>
          </a:bodyPr>
          <a:lstStyle/>
          <a:p>
            <a:pPr marL="400050">
              <a:lnSpc>
                <a:spcPct val="90000"/>
              </a:lnSpc>
              <a:buFont typeface="+mj-lt"/>
              <a:buAutoNum type="arabicPeriod"/>
            </a:pPr>
            <a:r>
              <a:rPr lang="en-US" sz="2400" dirty="0" smtClean="0">
                <a:ea typeface="ＭＳ Ｐゴシック" charset="0"/>
              </a:rPr>
              <a:t>Choose your </a:t>
            </a:r>
            <a:r>
              <a:rPr lang="en-US" sz="2400" dirty="0" smtClean="0">
                <a:latin typeface="Courier"/>
                <a:ea typeface="ＭＳ Ｐゴシック" charset="0"/>
                <a:cs typeface="Courier"/>
              </a:rPr>
              <a:t>TAU_MAKEFILE</a:t>
            </a:r>
            <a:r>
              <a:rPr lang="en-US" sz="2400" dirty="0" smtClean="0">
                <a:ea typeface="ＭＳ Ｐゴシック" charset="0"/>
              </a:rPr>
              <a:t>: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400" dirty="0" smtClean="0">
                <a:latin typeface="Courier"/>
                <a:ea typeface="ＭＳ Ｐゴシック" charset="0"/>
                <a:cs typeface="Courier"/>
              </a:rPr>
              <a:t>$</a:t>
            </a:r>
            <a:r>
              <a:rPr lang="en-US" sz="2400" dirty="0" smtClean="0">
                <a:solidFill>
                  <a:srgbClr val="000000"/>
                </a:solidFill>
                <a:latin typeface="Courier"/>
                <a:ea typeface="ＭＳ Ｐゴシック" charset="0"/>
                <a:cs typeface="Courier"/>
              </a:rPr>
              <a:t> </a:t>
            </a:r>
            <a:r>
              <a:rPr lang="en-US" sz="2400" dirty="0" smtClean="0">
                <a:solidFill>
                  <a:srgbClr val="FF0900"/>
                </a:solidFill>
                <a:latin typeface="Courier"/>
                <a:ea typeface="ＭＳ Ｐゴシック" charset="0"/>
                <a:cs typeface="Courier"/>
              </a:rPr>
              <a:t>export </a:t>
            </a:r>
            <a:r>
              <a:rPr lang="en-US" sz="2400" dirty="0">
                <a:solidFill>
                  <a:srgbClr val="FF0900"/>
                </a:solidFill>
                <a:latin typeface="Courier"/>
                <a:ea typeface="ＭＳ Ｐゴシック" charset="0"/>
                <a:cs typeface="Courier"/>
              </a:rPr>
              <a:t>TAU_MAKEFILE</a:t>
            </a:r>
            <a:r>
              <a:rPr lang="en-US" sz="2400" dirty="0" smtClean="0">
                <a:latin typeface="Courier"/>
                <a:ea typeface="ＭＳ Ｐゴシック" charset="0"/>
                <a:cs typeface="Courier"/>
              </a:rPr>
              <a:t>=</a:t>
            </a:r>
            <a:br>
              <a:rPr lang="en-US" sz="2400" dirty="0" smtClean="0">
                <a:latin typeface="Courier"/>
                <a:ea typeface="ＭＳ Ｐゴシック" charset="0"/>
                <a:cs typeface="Courier"/>
              </a:rPr>
            </a:br>
            <a:r>
              <a:rPr lang="en-US" sz="2400" dirty="0" smtClean="0">
                <a:latin typeface="Courier"/>
                <a:ea typeface="ＭＳ Ｐゴシック" charset="0"/>
                <a:cs typeface="Courier"/>
              </a:rPr>
              <a:t>      $TAU/</a:t>
            </a:r>
            <a:r>
              <a:rPr lang="en-US" sz="2400" dirty="0" err="1">
                <a:solidFill>
                  <a:srgbClr val="3366FF"/>
                </a:solidFill>
                <a:latin typeface="Courier"/>
                <a:ea typeface="ＭＳ Ｐゴシック" charset="0"/>
                <a:cs typeface="Courier"/>
              </a:rPr>
              <a:t>Makefile.tau</a:t>
            </a:r>
            <a:r>
              <a:rPr lang="en-US" sz="2400" dirty="0">
                <a:solidFill>
                  <a:srgbClr val="3366FF"/>
                </a:solidFill>
                <a:latin typeface="Courier"/>
                <a:ea typeface="ＭＳ Ｐゴシック" charset="0"/>
                <a:cs typeface="Courier"/>
              </a:rPr>
              <a:t>-</a:t>
            </a:r>
            <a:r>
              <a:rPr lang="en-US" sz="2400" dirty="0" err="1">
                <a:solidFill>
                  <a:srgbClr val="3366FF"/>
                </a:solidFill>
                <a:latin typeface="Courier"/>
                <a:ea typeface="ＭＳ Ｐゴシック" charset="0"/>
                <a:cs typeface="Courier"/>
              </a:rPr>
              <a:t>mpi</a:t>
            </a:r>
            <a:r>
              <a:rPr lang="en-US" sz="2400" dirty="0">
                <a:solidFill>
                  <a:srgbClr val="3366FF"/>
                </a:solidFill>
                <a:latin typeface="Courier"/>
                <a:ea typeface="ＭＳ Ｐゴシック" charset="0"/>
                <a:cs typeface="Courier"/>
              </a:rPr>
              <a:t>-python-</a:t>
            </a:r>
            <a:r>
              <a:rPr lang="en-US" sz="2400" dirty="0" err="1">
                <a:solidFill>
                  <a:srgbClr val="3366FF"/>
                </a:solidFill>
                <a:latin typeface="Courier"/>
                <a:ea typeface="ＭＳ Ｐゴシック" charset="0"/>
                <a:cs typeface="Courier"/>
              </a:rPr>
              <a:t>pdt</a:t>
            </a:r>
            <a:endParaRPr lang="en-US" sz="2400" dirty="0" smtClean="0">
              <a:solidFill>
                <a:srgbClr val="3366FF"/>
              </a:solidFill>
              <a:latin typeface="Courier"/>
              <a:ea typeface="ＭＳ Ｐゴシック" charset="0"/>
              <a:cs typeface="Courier"/>
            </a:endParaRPr>
          </a:p>
          <a:p>
            <a:pPr marL="400050">
              <a:lnSpc>
                <a:spcPct val="90000"/>
              </a:lnSpc>
              <a:spcBef>
                <a:spcPts val="1600"/>
              </a:spcBef>
              <a:buFont typeface="+mj-lt"/>
              <a:buAutoNum type="arabicPeriod"/>
            </a:pPr>
            <a:r>
              <a:rPr lang="en-US" sz="2400" dirty="0" smtClean="0">
                <a:ea typeface="ＭＳ Ｐゴシック" charset="0"/>
              </a:rPr>
              <a:t>Use </a:t>
            </a:r>
            <a:r>
              <a:rPr lang="en-US" sz="2400" dirty="0">
                <a:latin typeface="Courier New"/>
                <a:ea typeface="ＭＳ Ｐゴシック" charset="0"/>
                <a:cs typeface="Courier New"/>
              </a:rPr>
              <a:t>tau_f90.sh</a:t>
            </a:r>
            <a:r>
              <a:rPr lang="en-US" sz="2400" dirty="0">
                <a:ea typeface="ＭＳ Ｐゴシック" charset="0"/>
              </a:rPr>
              <a:t>, </a:t>
            </a:r>
            <a:r>
              <a:rPr lang="en-US" sz="2400" dirty="0" err="1" smtClean="0">
                <a:latin typeface="Courier New"/>
                <a:ea typeface="ＭＳ Ｐゴシック" charset="0"/>
                <a:cs typeface="Courier New"/>
              </a:rPr>
              <a:t>tau_cxx.sh</a:t>
            </a:r>
            <a:r>
              <a:rPr lang="en-US" sz="2400" dirty="0" smtClean="0">
                <a:ea typeface="ＭＳ Ｐゴシック" charset="0"/>
              </a:rPr>
              <a:t>, etc. as compiler: 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400" dirty="0" smtClean="0">
                <a:latin typeface="Courier"/>
                <a:ea typeface="ＭＳ Ｐゴシック" charset="0"/>
                <a:cs typeface="Courier"/>
              </a:rPr>
              <a:t>$ </a:t>
            </a:r>
            <a:r>
              <a:rPr lang="en-US" sz="2400" dirty="0" smtClean="0">
                <a:latin typeface="Courier New"/>
                <a:ea typeface="ＭＳ Ｐゴシック" charset="0"/>
                <a:cs typeface="Courier New"/>
              </a:rPr>
              <a:t>mpif90 foo.f90</a:t>
            </a:r>
            <a:r>
              <a:rPr lang="en-US" sz="2400" dirty="0" smtClean="0">
                <a:latin typeface="Courier"/>
                <a:ea typeface="ＭＳ Ｐゴシック" charset="0"/>
                <a:cs typeface="Courier"/>
              </a:rPr>
              <a:t> </a:t>
            </a:r>
            <a:r>
              <a:rPr lang="en-US" sz="2400" dirty="0" smtClean="0">
                <a:ea typeface="ＭＳ Ｐゴシック" charset="0"/>
              </a:rPr>
              <a:t/>
            </a:r>
            <a:br>
              <a:rPr lang="en-US" sz="2400" dirty="0" smtClean="0">
                <a:ea typeface="ＭＳ Ｐゴシック" charset="0"/>
              </a:rPr>
            </a:br>
            <a:r>
              <a:rPr lang="en-US" sz="2400" dirty="0" smtClean="0">
                <a:ea typeface="ＭＳ Ｐゴシック" charset="0"/>
              </a:rPr>
              <a:t>   </a:t>
            </a:r>
            <a:r>
              <a:rPr lang="en-US" sz="2400" i="1" dirty="0" smtClean="0">
                <a:ea typeface="ＭＳ Ｐゴシック" charset="0"/>
              </a:rPr>
              <a:t>changes to</a:t>
            </a:r>
            <a:r>
              <a:rPr lang="en-US" sz="2400" dirty="0" smtClean="0">
                <a:ea typeface="ＭＳ Ｐゴシック" charset="0"/>
              </a:rPr>
              <a:t> </a:t>
            </a:r>
            <a:br>
              <a:rPr lang="en-US" sz="2400" dirty="0" smtClean="0">
                <a:ea typeface="ＭＳ Ｐゴシック" charset="0"/>
              </a:rPr>
            </a:br>
            <a:r>
              <a:rPr lang="en-US" sz="2400" dirty="0" smtClean="0">
                <a:latin typeface="Courier"/>
                <a:ea typeface="ＭＳ Ｐゴシック" charset="0"/>
                <a:cs typeface="Courier"/>
              </a:rPr>
              <a:t>$ </a:t>
            </a:r>
            <a:r>
              <a:rPr lang="en-US" sz="2400" b="1" dirty="0" smtClean="0">
                <a:solidFill>
                  <a:schemeClr val="accent2"/>
                </a:solidFill>
                <a:latin typeface="Courier New"/>
                <a:ea typeface="ＭＳ Ｐゴシック" charset="0"/>
                <a:cs typeface="Courier New"/>
              </a:rPr>
              <a:t>tau_f90</a:t>
            </a:r>
            <a:r>
              <a:rPr lang="en-US" sz="2400" b="1" dirty="0">
                <a:solidFill>
                  <a:schemeClr val="accent2"/>
                </a:solidFill>
                <a:latin typeface="Courier New"/>
                <a:ea typeface="ＭＳ Ｐゴシック" charset="0"/>
                <a:cs typeface="Courier New"/>
              </a:rPr>
              <a:t>.sh</a:t>
            </a:r>
            <a:r>
              <a:rPr lang="en-US" sz="2400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2400" dirty="0" smtClean="0">
                <a:latin typeface="Courier New"/>
                <a:ea typeface="ＭＳ Ｐゴシック" charset="0"/>
                <a:cs typeface="Courier New"/>
              </a:rPr>
              <a:t>foo.f90</a:t>
            </a:r>
            <a:endParaRPr lang="en-US" sz="2400" dirty="0">
              <a:latin typeface="Courier New"/>
              <a:ea typeface="ＭＳ Ｐゴシック" charset="0"/>
              <a:cs typeface="Courier New"/>
            </a:endParaRPr>
          </a:p>
          <a:p>
            <a:pPr marL="457200" indent="-457200">
              <a:lnSpc>
                <a:spcPct val="90000"/>
              </a:lnSpc>
              <a:spcBef>
                <a:spcPts val="1600"/>
              </a:spcBef>
              <a:buFont typeface="+mj-lt"/>
              <a:buAutoNum type="arabicPeriod"/>
            </a:pPr>
            <a:r>
              <a:rPr lang="en-US" sz="2400" dirty="0" smtClean="0">
                <a:ea typeface="ＭＳ Ｐゴシック" charset="0"/>
                <a:cs typeface="ＭＳ Ｐゴシック" charset="0"/>
              </a:rPr>
              <a:t>Edit </a:t>
            </a:r>
            <a:r>
              <a:rPr lang="en-US" sz="2400" dirty="0" err="1" smtClean="0">
                <a:ea typeface="ＭＳ Ｐゴシック" charset="0"/>
                <a:cs typeface="ＭＳ Ｐゴシック" charset="0"/>
              </a:rPr>
              <a:t>Makefile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> or set compilers on command line:</a:t>
            </a:r>
            <a:br>
              <a:rPr lang="en-US" sz="2400" dirty="0" smtClean="0">
                <a:ea typeface="ＭＳ Ｐゴシック" charset="0"/>
                <a:cs typeface="ＭＳ Ｐゴシック" charset="0"/>
              </a:rPr>
            </a:br>
            <a:r>
              <a:rPr lang="en-US" sz="2400" dirty="0" smtClean="0">
                <a:latin typeface="Courier New"/>
                <a:ea typeface="ＭＳ Ｐゴシック" charset="0"/>
                <a:cs typeface="Courier New"/>
              </a:rPr>
              <a:t>$ make </a:t>
            </a:r>
            <a:r>
              <a:rPr lang="en-US" sz="2400" b="1" dirty="0" smtClean="0">
                <a:solidFill>
                  <a:srgbClr val="FF0900"/>
                </a:solidFill>
                <a:latin typeface="Courier New"/>
                <a:ea typeface="ＭＳ Ｐゴシック" charset="0"/>
                <a:cs typeface="Courier New"/>
              </a:rPr>
              <a:t>CC=</a:t>
            </a:r>
            <a:r>
              <a:rPr lang="en-US" sz="2400" b="1" dirty="0" err="1" smtClean="0">
                <a:solidFill>
                  <a:srgbClr val="FF0900"/>
                </a:solidFill>
                <a:latin typeface="Courier New"/>
                <a:ea typeface="ＭＳ Ｐゴシック" charset="0"/>
                <a:cs typeface="Courier New"/>
              </a:rPr>
              <a:t>tau_cc.sh</a:t>
            </a:r>
            <a:endParaRPr lang="en-US" sz="2400" b="1" dirty="0" smtClean="0">
              <a:solidFill>
                <a:srgbClr val="FF0900"/>
              </a:solidFill>
              <a:latin typeface="Courier New"/>
              <a:ea typeface="ＭＳ Ｐゴシック" charset="0"/>
              <a:cs typeface="Courier New"/>
            </a:endParaRPr>
          </a:p>
          <a:p>
            <a:pPr marL="457200" indent="-457200">
              <a:lnSpc>
                <a:spcPct val="90000"/>
              </a:lnSpc>
              <a:spcBef>
                <a:spcPts val="1600"/>
              </a:spcBef>
              <a:buFont typeface="+mj-lt"/>
              <a:buAutoNum type="arabicPeriod"/>
            </a:pPr>
            <a:r>
              <a:rPr lang="en-US" sz="2400" dirty="0" smtClean="0">
                <a:ea typeface="ＭＳ Ｐゴシック" charset="0"/>
                <a:cs typeface="ＭＳ Ｐゴシック" charset="0"/>
              </a:rPr>
              <a:t>Execute application</a:t>
            </a:r>
            <a:endParaRPr lang="en-US" sz="2400" dirty="0" smtClean="0">
              <a:latin typeface="Courier"/>
              <a:ea typeface="ＭＳ Ｐゴシック" charset="0"/>
              <a:cs typeface="Courier"/>
            </a:endParaRPr>
          </a:p>
          <a:p>
            <a:pPr marL="457200" indent="-457200">
              <a:lnSpc>
                <a:spcPct val="90000"/>
              </a:lnSpc>
              <a:spcBef>
                <a:spcPts val="1600"/>
              </a:spcBef>
              <a:buFont typeface="+mj-lt"/>
              <a:buAutoNum type="arabicPeriod"/>
            </a:pPr>
            <a:r>
              <a:rPr lang="en-US" sz="2400" dirty="0" smtClean="0">
                <a:ea typeface="ＭＳ Ｐゴシック" charset="0"/>
                <a:cs typeface="ＭＳ Ｐゴシック" charset="0"/>
              </a:rPr>
              <a:t>Analyze performance data:</a:t>
            </a:r>
          </a:p>
          <a:p>
            <a:pPr lvl="1">
              <a:lnSpc>
                <a:spcPct val="90000"/>
              </a:lnSpc>
              <a:buNone/>
            </a:pPr>
            <a:r>
              <a:rPr lang="en-US" sz="2400" dirty="0" smtClean="0">
                <a:solidFill>
                  <a:srgbClr val="F79646"/>
                </a:solidFill>
                <a:ea typeface="ＭＳ Ｐゴシック" charset="0"/>
              </a:rPr>
              <a:t>	</a:t>
            </a:r>
            <a:r>
              <a:rPr lang="en-US" sz="2400" dirty="0" err="1" smtClean="0">
                <a:solidFill>
                  <a:srgbClr val="FF0900"/>
                </a:solidFill>
                <a:latin typeface="Courier"/>
                <a:ea typeface="ＭＳ Ｐゴシック" charset="0"/>
                <a:cs typeface="Courier"/>
              </a:rPr>
              <a:t>pprof</a:t>
            </a:r>
            <a:r>
              <a:rPr lang="en-US" sz="2400" dirty="0" smtClean="0">
                <a:solidFill>
                  <a:srgbClr val="FF0900"/>
                </a:solidFill>
                <a:ea typeface="ＭＳ Ｐゴシック" charset="0"/>
              </a:rPr>
              <a:t> </a:t>
            </a:r>
            <a:r>
              <a:rPr lang="en-US" sz="2400" dirty="0" smtClean="0">
                <a:ea typeface="ＭＳ Ｐゴシック" charset="0"/>
              </a:rPr>
              <a:t>		(</a:t>
            </a:r>
            <a:r>
              <a:rPr lang="en-US" sz="2400" dirty="0">
                <a:ea typeface="ＭＳ Ｐゴシック" charset="0"/>
              </a:rPr>
              <a:t>for text based profile display)</a:t>
            </a:r>
          </a:p>
          <a:p>
            <a:pPr lvl="1">
              <a:lnSpc>
                <a:spcPct val="90000"/>
              </a:lnSpc>
              <a:buNone/>
            </a:pPr>
            <a:r>
              <a:rPr lang="en-US" sz="2400" dirty="0" smtClean="0">
                <a:solidFill>
                  <a:srgbClr val="F79646"/>
                </a:solidFill>
                <a:ea typeface="ＭＳ Ｐゴシック" charset="0"/>
              </a:rPr>
              <a:t>	</a:t>
            </a:r>
            <a:r>
              <a:rPr lang="en-US" sz="2400" dirty="0" err="1" smtClean="0">
                <a:solidFill>
                  <a:srgbClr val="FF0900"/>
                </a:solidFill>
                <a:latin typeface="Courier"/>
                <a:ea typeface="ＭＳ Ｐゴシック" charset="0"/>
                <a:cs typeface="Courier"/>
              </a:rPr>
              <a:t>paraprof</a:t>
            </a:r>
            <a:r>
              <a:rPr lang="en-US" sz="2400" dirty="0" smtClean="0">
                <a:solidFill>
                  <a:srgbClr val="FF0900"/>
                </a:solidFill>
                <a:ea typeface="ＭＳ Ｐゴシック" charset="0"/>
              </a:rPr>
              <a:t> </a:t>
            </a:r>
            <a:r>
              <a:rPr lang="en-US" sz="2400" dirty="0" smtClean="0">
                <a:ea typeface="ＭＳ Ｐゴシック" charset="0"/>
              </a:rPr>
              <a:t>	(</a:t>
            </a:r>
            <a:r>
              <a:rPr lang="en-US" sz="2400" dirty="0">
                <a:ea typeface="ＭＳ Ｐゴシック" charset="0"/>
              </a:rPr>
              <a:t>for GUI</a:t>
            </a:r>
            <a:r>
              <a:rPr lang="en-US" sz="2400" dirty="0" smtClean="0">
                <a:ea typeface="ＭＳ Ｐゴシック" charset="0"/>
              </a:rPr>
              <a:t>)</a:t>
            </a:r>
            <a:endParaRPr lang="en-US" sz="2400" dirty="0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Basic TAU Workflow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126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latin typeface="Courier New"/>
                <a:cs typeface="Courier New"/>
              </a:rPr>
              <a:t>$ cd workshop-python/00_matmult.py</a:t>
            </a:r>
          </a:p>
          <a:p>
            <a:pPr marL="0" indent="0">
              <a:buNone/>
            </a:pPr>
            <a:r>
              <a:rPr lang="en-US" dirty="0">
                <a:latin typeface="Courier New"/>
                <a:cs typeface="Courier New"/>
              </a:rPr>
              <a:t>$ </a:t>
            </a:r>
            <a:r>
              <a:rPr lang="en-US" dirty="0" smtClean="0">
                <a:latin typeface="Courier New"/>
                <a:cs typeface="Courier New"/>
              </a:rPr>
              <a:t>python </a:t>
            </a:r>
            <a:r>
              <a:rPr lang="en-US" dirty="0" err="1" smtClean="0">
                <a:latin typeface="Courier New"/>
                <a:cs typeface="Courier New"/>
              </a:rPr>
              <a:t>mm.py</a:t>
            </a:r>
            <a:endParaRPr lang="en-US" dirty="0" smtClean="0">
              <a:latin typeface="Courier New"/>
              <a:cs typeface="Courier New"/>
            </a:endParaRPr>
          </a:p>
          <a:p>
            <a:pPr marL="0" indent="0">
              <a:buNone/>
            </a:pPr>
            <a:endParaRPr lang="en-US" dirty="0" smtClean="0">
              <a:cs typeface="Courier New"/>
            </a:endParaRPr>
          </a:p>
          <a:p>
            <a:pPr marL="0" indent="0">
              <a:buNone/>
            </a:pPr>
            <a:r>
              <a:rPr lang="en-US" dirty="0" smtClean="0">
                <a:cs typeface="Courier New"/>
              </a:rPr>
              <a:t>Run with </a:t>
            </a:r>
            <a:r>
              <a:rPr lang="en-US" dirty="0" err="1" smtClean="0">
                <a:cs typeface="Courier New"/>
              </a:rPr>
              <a:t>tau_python</a:t>
            </a:r>
            <a:r>
              <a:rPr lang="en-US" dirty="0" smtClean="0">
                <a:cs typeface="Courier New"/>
              </a:rPr>
              <a:t> to generate profiles:</a:t>
            </a:r>
          </a:p>
          <a:p>
            <a:pPr marL="0" indent="0">
              <a:buNone/>
            </a:pPr>
            <a:r>
              <a:rPr lang="en-US" dirty="0">
                <a:latin typeface="Courier New"/>
                <a:cs typeface="Courier New"/>
              </a:rPr>
              <a:t>$ </a:t>
            </a:r>
            <a:r>
              <a:rPr lang="en-US" b="1" dirty="0" err="1" smtClean="0">
                <a:solidFill>
                  <a:srgbClr val="FF0900"/>
                </a:solidFill>
                <a:latin typeface="Courier New"/>
                <a:cs typeface="Courier New"/>
              </a:rPr>
              <a:t>tau_python</a:t>
            </a:r>
            <a:r>
              <a:rPr lang="en-US" dirty="0" smtClean="0">
                <a:solidFill>
                  <a:srgbClr val="FF0900"/>
                </a:solidFill>
                <a:latin typeface="Courier New"/>
                <a:cs typeface="Courier New"/>
              </a:rPr>
              <a:t> </a:t>
            </a:r>
            <a:r>
              <a:rPr lang="en-US" dirty="0" err="1" smtClean="0">
                <a:latin typeface="Courier New"/>
                <a:cs typeface="Courier New"/>
              </a:rPr>
              <a:t>mm.py</a:t>
            </a:r>
            <a:endParaRPr lang="en-US" dirty="0" smtClean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dirty="0">
                <a:latin typeface="Courier New"/>
                <a:cs typeface="Courier New"/>
              </a:rPr>
              <a:t>$ </a:t>
            </a:r>
            <a:r>
              <a:rPr lang="en-US" dirty="0" err="1" smtClean="0">
                <a:latin typeface="Courier New"/>
                <a:cs typeface="Courier New"/>
              </a:rPr>
              <a:t>ls</a:t>
            </a:r>
            <a:r>
              <a:rPr lang="en-US" dirty="0" smtClean="0">
                <a:latin typeface="Courier New"/>
                <a:cs typeface="Courier New"/>
              </a:rPr>
              <a:t> profile.*         </a:t>
            </a:r>
            <a:r>
              <a:rPr lang="en-US" dirty="0" smtClean="0">
                <a:cs typeface="Courier New"/>
              </a:rPr>
              <a:t>#</a:t>
            </a:r>
            <a:r>
              <a:rPr lang="en-US" dirty="0" smtClean="0">
                <a:cs typeface="Courier New"/>
                <a:sym typeface="Wingdings"/>
              </a:rPr>
              <a:t> shows profile.0.0.0</a:t>
            </a:r>
          </a:p>
          <a:p>
            <a:pPr marL="0" indent="0">
              <a:buNone/>
            </a:pPr>
            <a:r>
              <a:rPr lang="en-US" dirty="0">
                <a:latin typeface="Courier New"/>
                <a:cs typeface="Courier New"/>
              </a:rPr>
              <a:t>$ </a:t>
            </a:r>
            <a:r>
              <a:rPr lang="en-US" b="1" dirty="0" err="1">
                <a:latin typeface="Courier New"/>
                <a:cs typeface="Courier New"/>
              </a:rPr>
              <a:t>paraprof</a:t>
            </a:r>
            <a:r>
              <a:rPr lang="en-US" b="1" dirty="0">
                <a:latin typeface="Courier New"/>
                <a:cs typeface="Courier New"/>
              </a:rPr>
              <a:t> --pack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 smtClean="0">
                <a:latin typeface="Courier New"/>
                <a:cs typeface="Courier New"/>
              </a:rPr>
              <a:t>mm_py_flat.ppk</a:t>
            </a:r>
            <a:endParaRPr lang="en-US" dirty="0" smtClean="0">
              <a:cs typeface="Courier New"/>
            </a:endParaRPr>
          </a:p>
          <a:p>
            <a:pPr marL="0" indent="0">
              <a:buNone/>
            </a:pPr>
            <a:endParaRPr lang="en-US" dirty="0" smtClean="0">
              <a:cs typeface="Courier New"/>
            </a:endParaRPr>
          </a:p>
          <a:p>
            <a:pPr marL="0" indent="0">
              <a:buNone/>
            </a:pPr>
            <a:r>
              <a:rPr lang="en-US" dirty="0" smtClean="0">
                <a:cs typeface="Courier New"/>
              </a:rPr>
              <a:t>View the profiles:</a:t>
            </a:r>
            <a:endParaRPr lang="en-US" dirty="0">
              <a:cs typeface="Courier New"/>
            </a:endParaRPr>
          </a:p>
          <a:p>
            <a:pPr marL="0" indent="0">
              <a:buNone/>
            </a:pPr>
            <a:r>
              <a:rPr lang="en-US" dirty="0">
                <a:latin typeface="Courier New"/>
                <a:cs typeface="Courier New"/>
              </a:rPr>
              <a:t>$ </a:t>
            </a:r>
            <a:r>
              <a:rPr lang="en-US" dirty="0" err="1" smtClean="0">
                <a:latin typeface="Courier New"/>
                <a:cs typeface="Courier New"/>
              </a:rPr>
              <a:t>pprof</a:t>
            </a:r>
            <a:r>
              <a:rPr lang="en-US" dirty="0" smtClean="0">
                <a:latin typeface="Courier New"/>
                <a:cs typeface="Courier New"/>
              </a:rPr>
              <a:t> </a:t>
            </a:r>
            <a:r>
              <a:rPr lang="en-US" dirty="0">
                <a:latin typeface="Courier New"/>
                <a:cs typeface="Courier New"/>
              </a:rPr>
              <a:t>–a | </a:t>
            </a:r>
            <a:r>
              <a:rPr lang="en-US" dirty="0" smtClean="0">
                <a:latin typeface="Courier New"/>
                <a:cs typeface="Courier New"/>
              </a:rPr>
              <a:t>less      </a:t>
            </a:r>
            <a:r>
              <a:rPr lang="en-US" dirty="0" smtClean="0">
                <a:cs typeface="Courier New"/>
              </a:rPr>
              <a:t>#Command line</a:t>
            </a:r>
          </a:p>
          <a:p>
            <a:pPr marL="0" indent="0">
              <a:buNone/>
            </a:pPr>
            <a:r>
              <a:rPr lang="en-US" dirty="0">
                <a:latin typeface="Courier New"/>
                <a:cs typeface="Courier New"/>
              </a:rPr>
              <a:t>$ </a:t>
            </a:r>
            <a:r>
              <a:rPr lang="en-US" dirty="0" err="1" smtClean="0">
                <a:latin typeface="Courier New"/>
                <a:cs typeface="Courier New"/>
              </a:rPr>
              <a:t>paraprof</a:t>
            </a:r>
            <a:r>
              <a:rPr lang="en-US" dirty="0" smtClean="0">
                <a:latin typeface="Courier New"/>
                <a:cs typeface="Courier New"/>
              </a:rPr>
              <a:t>             </a:t>
            </a:r>
            <a:r>
              <a:rPr lang="en-US" dirty="0" smtClean="0">
                <a:cs typeface="Courier New"/>
              </a:rPr>
              <a:t>#GUI (Java, X11)</a:t>
            </a:r>
            <a:endParaRPr lang="en-US" dirty="0">
              <a:cs typeface="Courier New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TAU with Pure Python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90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araProfScreenSnapz0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55" y="1495076"/>
            <a:ext cx="7455103" cy="471320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ParaProf</a:t>
            </a:r>
            <a:r>
              <a:rPr lang="en-US" dirty="0" smtClean="0"/>
              <a:t> Profile Visualizer</a:t>
            </a:r>
            <a:endParaRPr lang="en-US" dirty="0"/>
          </a:p>
        </p:txBody>
      </p:sp>
      <p:sp>
        <p:nvSpPr>
          <p:cNvPr id="7" name="Up Arrow 6"/>
          <p:cNvSpPr/>
          <p:nvPr/>
        </p:nvSpPr>
        <p:spPr>
          <a:xfrm>
            <a:off x="965625" y="4014703"/>
            <a:ext cx="1339273" cy="2008909"/>
          </a:xfrm>
          <a:prstGeom prst="up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73989" y="5377281"/>
            <a:ext cx="6575989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Left-click on a node name to see data for that node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Right-click on a node name to see more options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7255" y="969695"/>
            <a:ext cx="6972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urier New"/>
                <a:cs typeface="Courier New"/>
              </a:rPr>
              <a:t>$ </a:t>
            </a:r>
            <a:r>
              <a:rPr lang="en-US" b="1" dirty="0" err="1" smtClean="0">
                <a:latin typeface="Courier New"/>
                <a:cs typeface="Courier New"/>
              </a:rPr>
              <a:t>paraprof</a:t>
            </a:r>
            <a:r>
              <a:rPr lang="en-US" b="1" dirty="0" smtClean="0">
                <a:latin typeface="Courier New"/>
                <a:cs typeface="Courier New"/>
              </a:rPr>
              <a:t> 00_matmult.py/analysis/</a:t>
            </a:r>
            <a:r>
              <a:rPr lang="en-US" b="1" dirty="0" err="1" smtClean="0">
                <a:solidFill>
                  <a:srgbClr val="FF0000"/>
                </a:solidFill>
                <a:latin typeface="Courier New"/>
                <a:cs typeface="Courier New"/>
              </a:rPr>
              <a:t>mm_py_flat.ppk</a:t>
            </a:r>
            <a:endParaRPr lang="en-US" b="1" dirty="0">
              <a:solidFill>
                <a:srgbClr val="FF00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593776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TAU Performance System®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6019"/>
            <a:ext cx="5252005" cy="4525963"/>
          </a:xfrm>
        </p:spPr>
        <p:txBody>
          <a:bodyPr>
            <a:normAutofit fontScale="85000" lnSpcReduction="20000"/>
          </a:bodyPr>
          <a:lstStyle/>
          <a:p>
            <a:r>
              <a:rPr lang="en-US" i="1" dirty="0" smtClean="0">
                <a:solidFill>
                  <a:schemeClr val="accent2"/>
                </a:solidFill>
              </a:rPr>
              <a:t>Integrated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i="1" dirty="0" smtClean="0">
                <a:solidFill>
                  <a:schemeClr val="accent2"/>
                </a:solidFill>
              </a:rPr>
              <a:t>toolkit</a:t>
            </a:r>
            <a:r>
              <a:rPr lang="en-US" dirty="0" smtClean="0"/>
              <a:t> for performance problem solving</a:t>
            </a:r>
          </a:p>
          <a:p>
            <a:pPr lvl="1"/>
            <a:r>
              <a:rPr lang="en-US" dirty="0" smtClean="0"/>
              <a:t>Instrumentation, measurement, analysis, visualization</a:t>
            </a:r>
          </a:p>
          <a:p>
            <a:pPr lvl="1"/>
            <a:r>
              <a:rPr lang="en-US" dirty="0" smtClean="0"/>
              <a:t>Portable profiling and tracing</a:t>
            </a:r>
          </a:p>
          <a:p>
            <a:pPr lvl="1"/>
            <a:r>
              <a:rPr lang="en-US" dirty="0" smtClean="0"/>
              <a:t>Performance data management and data mining</a:t>
            </a:r>
          </a:p>
          <a:p>
            <a:r>
              <a:rPr lang="en-US" dirty="0" smtClean="0"/>
              <a:t>Direct and indirect measurement</a:t>
            </a:r>
          </a:p>
          <a:p>
            <a:r>
              <a:rPr lang="en-US" i="1" dirty="0" smtClean="0">
                <a:solidFill>
                  <a:srgbClr val="FF0900"/>
                </a:solidFill>
              </a:rPr>
              <a:t>Free, open source, BSD license</a:t>
            </a:r>
          </a:p>
          <a:p>
            <a:r>
              <a:rPr lang="en-US" dirty="0" smtClean="0"/>
              <a:t>Available on all HPC platforms (and many non-HPC)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tau.uoregon.edu</a:t>
            </a:r>
            <a:r>
              <a:rPr lang="en-US" dirty="0" smtClean="0"/>
              <a:t>/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943601" y="854682"/>
            <a:ext cx="2940366" cy="5148636"/>
            <a:chOff x="5943601" y="1301986"/>
            <a:chExt cx="2940366" cy="5148636"/>
          </a:xfrm>
        </p:grpSpPr>
        <p:sp>
          <p:nvSpPr>
            <p:cNvPr id="7" name="AutoShape 3"/>
            <p:cNvSpPr>
              <a:spLocks noChangeAspect="1" noChangeArrowheads="1"/>
            </p:cNvSpPr>
            <p:nvPr/>
          </p:nvSpPr>
          <p:spPr bwMode="auto">
            <a:xfrm>
              <a:off x="5943601" y="1420392"/>
              <a:ext cx="2940366" cy="5030230"/>
            </a:xfrm>
            <a:prstGeom prst="roundRect">
              <a:avLst>
                <a:gd name="adj" fmla="val 11343"/>
              </a:avLst>
            </a:prstGeom>
            <a:solidFill>
              <a:schemeClr val="bg1"/>
            </a:solidFill>
            <a:ln w="57150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4" descr="tau-analysis-color.pdf                                         0019E50EMacintosh HD                   C156AA62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2984" y="3981450"/>
              <a:ext cx="2641600" cy="2336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 descr="tau-inst-measure-color.pdf                                     0019E50EMacintosh HD                   C156AA62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0441" y="1559139"/>
              <a:ext cx="2706687" cy="2245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AutoShape 6"/>
            <p:cNvSpPr>
              <a:spLocks noChangeAspect="1" noChangeArrowheads="1"/>
            </p:cNvSpPr>
            <p:nvPr/>
          </p:nvSpPr>
          <p:spPr bwMode="auto">
            <a:xfrm>
              <a:off x="6493034" y="1301986"/>
              <a:ext cx="1841500" cy="22225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80010" tIns="40005" rIns="80010" bIns="40005" anchor="ctr"/>
            <a:lstStyle/>
            <a:p>
              <a:pPr algn="ctr" defTabSz="800100"/>
              <a:r>
                <a:rPr lang="en-US" sz="1600" dirty="0"/>
                <a:t>TAU Architecture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5202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Exclusive Time in </a:t>
            </a:r>
            <a:r>
              <a:rPr lang="en-US" dirty="0" err="1" smtClean="0"/>
              <a:t>ParaProf</a:t>
            </a:r>
            <a:endParaRPr lang="en-US" dirty="0"/>
          </a:p>
        </p:txBody>
      </p:sp>
      <p:pic>
        <p:nvPicPr>
          <p:cNvPr id="6" name="Picture 5" descr="ParaProfScreenSnapz0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36750"/>
            <a:ext cx="8534400" cy="2984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5160695"/>
            <a:ext cx="6972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urier New"/>
                <a:cs typeface="Courier New"/>
              </a:rPr>
              <a:t>$ </a:t>
            </a:r>
            <a:r>
              <a:rPr lang="en-US" b="1" dirty="0" err="1" smtClean="0">
                <a:latin typeface="Courier New"/>
                <a:cs typeface="Courier New"/>
              </a:rPr>
              <a:t>paraprof</a:t>
            </a:r>
            <a:r>
              <a:rPr lang="en-US" b="1" dirty="0" smtClean="0">
                <a:latin typeface="Courier New"/>
                <a:cs typeface="Courier New"/>
              </a:rPr>
              <a:t> 00_matmult.py/analysis/</a:t>
            </a:r>
            <a:r>
              <a:rPr lang="en-US" b="1" dirty="0" err="1" smtClean="0">
                <a:solidFill>
                  <a:srgbClr val="FF0000"/>
                </a:solidFill>
                <a:latin typeface="Courier New"/>
                <a:cs typeface="Courier New"/>
              </a:rPr>
              <a:t>mm_py_flat.ppk</a:t>
            </a:r>
            <a:endParaRPr lang="en-US" b="1" dirty="0">
              <a:solidFill>
                <a:srgbClr val="FF00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064789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Inclusive Time in </a:t>
            </a:r>
            <a:r>
              <a:rPr lang="en-US" dirty="0" err="1" smtClean="0"/>
              <a:t>ParaProf</a:t>
            </a:r>
            <a:endParaRPr lang="en-US" dirty="0"/>
          </a:p>
        </p:txBody>
      </p:sp>
      <p:pic>
        <p:nvPicPr>
          <p:cNvPr id="2" name="Picture 1" descr="ParaProfScreenSnapz0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28750"/>
            <a:ext cx="85344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442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cs typeface="Courier New"/>
              </a:rPr>
              <a:t>For </a:t>
            </a:r>
            <a:r>
              <a:rPr lang="en-US" dirty="0" err="1" smtClean="0">
                <a:cs typeface="Courier New"/>
              </a:rPr>
              <a:t>callpath</a:t>
            </a:r>
            <a:r>
              <a:rPr lang="en-US" dirty="0" smtClean="0">
                <a:cs typeface="Courier New"/>
              </a:rPr>
              <a:t> profiles:</a:t>
            </a:r>
          </a:p>
          <a:p>
            <a:pPr marL="0" indent="0">
              <a:buNone/>
            </a:pPr>
            <a:r>
              <a:rPr lang="en-US" dirty="0" smtClean="0">
                <a:latin typeface="Courier New"/>
                <a:cs typeface="Courier New"/>
              </a:rPr>
              <a:t>$ export </a:t>
            </a:r>
            <a:r>
              <a:rPr lang="en-US" b="1" dirty="0" smtClean="0">
                <a:solidFill>
                  <a:srgbClr val="FF0000"/>
                </a:solidFill>
                <a:latin typeface="Courier New"/>
                <a:cs typeface="Courier New"/>
              </a:rPr>
              <a:t>TAU_CALLPATH=1</a:t>
            </a:r>
          </a:p>
          <a:p>
            <a:pPr marL="0" indent="0">
              <a:buNone/>
            </a:pPr>
            <a:r>
              <a:rPr lang="en-US" dirty="0" smtClean="0">
                <a:latin typeface="Courier New"/>
                <a:cs typeface="Courier New"/>
              </a:rPr>
              <a:t>$ export </a:t>
            </a:r>
            <a:r>
              <a:rPr lang="en-US" b="1" dirty="0" smtClean="0">
                <a:solidFill>
                  <a:srgbClr val="FF0000"/>
                </a:solidFill>
                <a:latin typeface="Courier New"/>
                <a:cs typeface="Courier New"/>
              </a:rPr>
              <a:t>TAU_CALLPATH_DEPTH=10</a:t>
            </a:r>
          </a:p>
          <a:p>
            <a:pPr marL="0" indent="0">
              <a:buNone/>
            </a:pPr>
            <a:r>
              <a:rPr lang="en-US" b="1" dirty="0" smtClean="0">
                <a:latin typeface="Courier New"/>
                <a:cs typeface="Courier New"/>
              </a:rPr>
              <a:t>$ </a:t>
            </a:r>
            <a:r>
              <a:rPr lang="en-US" b="1" dirty="0" err="1" smtClean="0">
                <a:latin typeface="Courier New"/>
                <a:cs typeface="Courier New"/>
              </a:rPr>
              <a:t>tau_python</a:t>
            </a:r>
            <a:r>
              <a:rPr lang="en-US" b="1" dirty="0" smtClean="0">
                <a:latin typeface="Courier New"/>
                <a:cs typeface="Courier New"/>
              </a:rPr>
              <a:t> </a:t>
            </a:r>
            <a:r>
              <a:rPr lang="en-US" b="1" dirty="0" err="1" smtClean="0">
                <a:latin typeface="Courier New"/>
                <a:cs typeface="Courier New"/>
              </a:rPr>
              <a:t>mm.py</a:t>
            </a:r>
            <a:endParaRPr lang="en-US" b="1" dirty="0" smtClean="0">
              <a:latin typeface="Courier New"/>
              <a:cs typeface="Courier New"/>
            </a:endParaRPr>
          </a:p>
          <a:p>
            <a:pPr marL="0" indent="0">
              <a:buNone/>
            </a:pPr>
            <a:endParaRPr lang="en-US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dirty="0" smtClean="0">
                <a:cs typeface="Courier New"/>
              </a:rPr>
              <a:t>TAU_CALLPATH_DEPTH controls the depth of the recorded </a:t>
            </a:r>
            <a:r>
              <a:rPr lang="en-US" dirty="0" err="1" smtClean="0">
                <a:cs typeface="Courier New"/>
              </a:rPr>
              <a:t>callpath</a:t>
            </a:r>
            <a:r>
              <a:rPr lang="en-US" dirty="0" smtClean="0">
                <a:cs typeface="Courier New"/>
              </a:rPr>
              <a:t>.  “10” is usually more than enough.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Callpath</a:t>
            </a:r>
            <a:r>
              <a:rPr lang="en-US" dirty="0" smtClean="0"/>
              <a:t> Profiles with Pure Python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060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Callpath</a:t>
            </a:r>
            <a:r>
              <a:rPr lang="en-US" dirty="0" smtClean="0"/>
              <a:t> Profiles in </a:t>
            </a:r>
            <a:r>
              <a:rPr lang="en-US" dirty="0" err="1" smtClean="0"/>
              <a:t>ParaProf</a:t>
            </a:r>
            <a:endParaRPr lang="en-US" dirty="0"/>
          </a:p>
        </p:txBody>
      </p:sp>
      <p:pic>
        <p:nvPicPr>
          <p:cNvPr id="7" name="Picture 6" descr="ParaProfScreenSnapz0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38" y="1081582"/>
            <a:ext cx="8736163" cy="3294146"/>
          </a:xfrm>
          <a:prstGeom prst="rect">
            <a:avLst/>
          </a:prstGeom>
        </p:spPr>
      </p:pic>
      <p:pic>
        <p:nvPicPr>
          <p:cNvPr id="8" name="Picture 7" descr="ParaProfScreenSnapz0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605" y="4529859"/>
            <a:ext cx="5473700" cy="1816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3438" y="4918364"/>
            <a:ext cx="32455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Windows | Group Legend </a:t>
            </a:r>
            <a:r>
              <a:rPr lang="en-US" sz="2000" b="1" dirty="0" smtClean="0">
                <a:sym typeface="Wingdings"/>
              </a:rPr>
              <a:t></a:t>
            </a:r>
          </a:p>
          <a:p>
            <a:r>
              <a:rPr lang="en-US" sz="2000" dirty="0" smtClean="0">
                <a:sym typeface="Wingdings"/>
              </a:rPr>
              <a:t>Right-click to hide groups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79311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ParaProfScreenSnapz00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" b="1959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Callgraph</a:t>
            </a:r>
            <a:r>
              <a:rPr lang="en-US" dirty="0" smtClean="0"/>
              <a:t> in </a:t>
            </a:r>
            <a:r>
              <a:rPr lang="en-US" dirty="0" err="1" smtClean="0"/>
              <a:t>ParaProf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792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ParaProfScreenSnapz00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" b="1959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Callgraph</a:t>
            </a:r>
            <a:r>
              <a:rPr lang="en-US" dirty="0" smtClean="0"/>
              <a:t> in </a:t>
            </a:r>
            <a:r>
              <a:rPr lang="en-US" dirty="0" err="1" smtClean="0"/>
              <a:t>ParaProf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115455" y="1489364"/>
            <a:ext cx="542636" cy="1616363"/>
          </a:xfrm>
          <a:prstGeom prst="ellipse">
            <a:avLst/>
          </a:prstGeom>
          <a:noFill/>
          <a:ln w="5715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41886" y="1467405"/>
            <a:ext cx="8076669" cy="4940818"/>
          </a:xfrm>
          <a:custGeom>
            <a:avLst/>
            <a:gdLst>
              <a:gd name="connsiteX0" fmla="*/ 7397296 w 8076669"/>
              <a:gd name="connsiteY0" fmla="*/ 79686 h 4940818"/>
              <a:gd name="connsiteX1" fmla="*/ 943387 w 8076669"/>
              <a:gd name="connsiteY1" fmla="*/ 1003322 h 4940818"/>
              <a:gd name="connsiteX2" fmla="*/ 458478 w 8076669"/>
              <a:gd name="connsiteY2" fmla="*/ 4778686 h 4940818"/>
              <a:gd name="connsiteX3" fmla="*/ 5018932 w 8076669"/>
              <a:gd name="connsiteY3" fmla="*/ 4085959 h 4940818"/>
              <a:gd name="connsiteX4" fmla="*/ 7616659 w 8076669"/>
              <a:gd name="connsiteY4" fmla="*/ 2573504 h 4940818"/>
              <a:gd name="connsiteX5" fmla="*/ 7397296 w 8076669"/>
              <a:gd name="connsiteY5" fmla="*/ 79686 h 4940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76669" h="4940818">
                <a:moveTo>
                  <a:pt x="7397296" y="79686"/>
                </a:moveTo>
                <a:cubicBezTo>
                  <a:pt x="6285084" y="-182011"/>
                  <a:pt x="2099857" y="220155"/>
                  <a:pt x="943387" y="1003322"/>
                </a:cubicBezTo>
                <a:cubicBezTo>
                  <a:pt x="-213083" y="1786489"/>
                  <a:pt x="-220779" y="4264913"/>
                  <a:pt x="458478" y="4778686"/>
                </a:cubicBezTo>
                <a:cubicBezTo>
                  <a:pt x="1137735" y="5292459"/>
                  <a:pt x="3825902" y="4453489"/>
                  <a:pt x="5018932" y="4085959"/>
                </a:cubicBezTo>
                <a:cubicBezTo>
                  <a:pt x="6211962" y="3718429"/>
                  <a:pt x="7222189" y="3239292"/>
                  <a:pt x="7616659" y="2573504"/>
                </a:cubicBezTo>
                <a:cubicBezTo>
                  <a:pt x="8011129" y="1907716"/>
                  <a:pt x="8509508" y="341383"/>
                  <a:pt x="7397296" y="79686"/>
                </a:cubicBezTo>
                <a:close/>
              </a:path>
            </a:pathLst>
          </a:custGeom>
          <a:noFill/>
          <a:ln w="57150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19546" y="1304698"/>
            <a:ext cx="154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900"/>
                </a:solidFill>
              </a:rPr>
              <a:t>Naïve method</a:t>
            </a:r>
            <a:endParaRPr lang="en-US" b="1" dirty="0">
              <a:solidFill>
                <a:srgbClr val="FF09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64545" y="4710607"/>
            <a:ext cx="1689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accent4"/>
                </a:solidFill>
              </a:rPr>
              <a:t>Numpy</a:t>
            </a:r>
            <a:r>
              <a:rPr lang="en-US" b="1" dirty="0" smtClean="0">
                <a:solidFill>
                  <a:schemeClr val="accent4"/>
                </a:solidFill>
              </a:rPr>
              <a:t> method</a:t>
            </a:r>
            <a:endParaRPr lang="en-US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126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ParaProfScreenSnapz00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" r="1895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Callgraph</a:t>
            </a:r>
            <a:r>
              <a:rPr lang="en-US" dirty="0" smtClean="0"/>
              <a:t> in </a:t>
            </a:r>
            <a:r>
              <a:rPr lang="en-US" dirty="0" err="1" smtClean="0"/>
              <a:t>ParaProf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099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>
                <a:cs typeface="Courier New"/>
              </a:rPr>
              <a:t>To generate traces:</a:t>
            </a:r>
          </a:p>
          <a:p>
            <a:pPr marL="0" indent="0">
              <a:buNone/>
            </a:pPr>
            <a:r>
              <a:rPr lang="en-US" dirty="0" smtClean="0">
                <a:latin typeface="Courier New"/>
                <a:cs typeface="Courier New"/>
              </a:rPr>
              <a:t>$ unset TAU_CALLPATH   </a:t>
            </a:r>
            <a:r>
              <a:rPr lang="en-US" dirty="0" smtClean="0">
                <a:cs typeface="Courier New"/>
              </a:rPr>
              <a:t>#recommended</a:t>
            </a:r>
          </a:p>
          <a:p>
            <a:pPr marL="0" indent="0">
              <a:buNone/>
            </a:pPr>
            <a:r>
              <a:rPr lang="en-US" dirty="0">
                <a:latin typeface="Courier New"/>
                <a:cs typeface="Courier New"/>
              </a:rPr>
              <a:t>$ </a:t>
            </a:r>
            <a:r>
              <a:rPr lang="en-US" dirty="0" smtClean="0">
                <a:latin typeface="Courier New"/>
                <a:cs typeface="Courier New"/>
              </a:rPr>
              <a:t>export </a:t>
            </a:r>
            <a:r>
              <a:rPr lang="en-US" b="1" dirty="0" smtClean="0">
                <a:solidFill>
                  <a:schemeClr val="accent2"/>
                </a:solidFill>
                <a:latin typeface="Courier New"/>
                <a:cs typeface="Courier New"/>
              </a:rPr>
              <a:t>TAU_TRACE=1</a:t>
            </a:r>
          </a:p>
          <a:p>
            <a:pPr marL="0" indent="0">
              <a:buNone/>
            </a:pPr>
            <a:r>
              <a:rPr lang="en-US" dirty="0">
                <a:latin typeface="Courier New"/>
                <a:cs typeface="Courier New"/>
              </a:rPr>
              <a:t>$ </a:t>
            </a:r>
            <a:r>
              <a:rPr lang="en-US" b="1" dirty="0" err="1" smtClean="0">
                <a:latin typeface="Courier New"/>
                <a:cs typeface="Courier New"/>
              </a:rPr>
              <a:t>tau_python</a:t>
            </a:r>
            <a:r>
              <a:rPr lang="en-US" dirty="0" smtClean="0">
                <a:latin typeface="Courier New"/>
                <a:cs typeface="Courier New"/>
              </a:rPr>
              <a:t> </a:t>
            </a:r>
            <a:r>
              <a:rPr lang="en-US" dirty="0" err="1" smtClean="0">
                <a:latin typeface="Courier New"/>
                <a:cs typeface="Courier New"/>
              </a:rPr>
              <a:t>mm.py</a:t>
            </a:r>
            <a:endParaRPr lang="en-US" dirty="0" smtClean="0">
              <a:latin typeface="Courier New"/>
              <a:cs typeface="Courier New"/>
            </a:endParaRPr>
          </a:p>
          <a:p>
            <a:pPr marL="0" indent="0">
              <a:buNone/>
            </a:pPr>
            <a:endParaRPr lang="en-US" dirty="0" smtClean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dirty="0" smtClean="0">
                <a:cs typeface="Courier New"/>
              </a:rPr>
              <a:t>Trace files must be post-processed:</a:t>
            </a:r>
          </a:p>
          <a:p>
            <a:pPr marL="0" indent="0">
              <a:buNone/>
            </a:pPr>
            <a:r>
              <a:rPr lang="en-US" dirty="0" smtClean="0">
                <a:latin typeface="Courier New"/>
                <a:cs typeface="Courier New"/>
              </a:rPr>
              <a:t>$ </a:t>
            </a:r>
            <a:r>
              <a:rPr lang="en-US" b="1" dirty="0" err="1" smtClean="0">
                <a:latin typeface="Courier New"/>
                <a:cs typeface="Courier New"/>
              </a:rPr>
              <a:t>tau_treemerge.pl</a:t>
            </a:r>
            <a:endParaRPr lang="en-US" b="1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dirty="0">
                <a:latin typeface="Courier New"/>
                <a:cs typeface="Courier New"/>
              </a:rPr>
              <a:t>$ </a:t>
            </a:r>
            <a:r>
              <a:rPr lang="en-US" b="1" dirty="0">
                <a:latin typeface="Courier New"/>
                <a:cs typeface="Courier New"/>
              </a:rPr>
              <a:t>tau2slog2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Courier New"/>
                <a:cs typeface="Courier New"/>
              </a:rPr>
              <a:t>tau.trc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Courier New"/>
                <a:cs typeface="Courier New"/>
              </a:rPr>
              <a:t>tau.edf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smtClean="0">
                <a:latin typeface="Courier New"/>
                <a:cs typeface="Courier New"/>
              </a:rPr>
              <a:t>–o \</a:t>
            </a:r>
            <a:br>
              <a:rPr lang="en-US" dirty="0" smtClean="0">
                <a:latin typeface="Courier New"/>
                <a:cs typeface="Courier New"/>
              </a:rPr>
            </a:br>
            <a:r>
              <a:rPr lang="en-US" dirty="0" smtClean="0">
                <a:latin typeface="Courier New"/>
                <a:cs typeface="Courier New"/>
              </a:rPr>
              <a:t>      mm_py.slog2</a:t>
            </a:r>
            <a:endParaRPr lang="en-US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dirty="0">
                <a:latin typeface="Courier New"/>
                <a:cs typeface="Courier New"/>
              </a:rPr>
              <a:t>$ </a:t>
            </a:r>
            <a:r>
              <a:rPr lang="en-US" b="1" dirty="0" err="1">
                <a:latin typeface="Courier New"/>
                <a:cs typeface="Courier New"/>
              </a:rPr>
              <a:t>jumpshot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smtClean="0">
                <a:latin typeface="Courier New"/>
                <a:cs typeface="Courier New"/>
              </a:rPr>
              <a:t>mm_py.slog2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Traces with Pure Python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3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Jumpshot</a:t>
            </a:r>
            <a:r>
              <a:rPr lang="en-US" dirty="0" smtClean="0"/>
              <a:t> Trace Viewer</a:t>
            </a:r>
            <a:endParaRPr lang="en-US" dirty="0"/>
          </a:p>
        </p:txBody>
      </p:sp>
      <p:pic>
        <p:nvPicPr>
          <p:cNvPr id="7" name="Picture 6" descr="FirstFrameScreenSnapz0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328" y="1062896"/>
            <a:ext cx="5530273" cy="4975375"/>
          </a:xfrm>
          <a:prstGeom prst="rect">
            <a:avLst/>
          </a:prstGeom>
        </p:spPr>
      </p:pic>
      <p:pic>
        <p:nvPicPr>
          <p:cNvPr id="8" name="Picture 7" descr="FirstFrameScreenSnapz0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56" y="1062896"/>
            <a:ext cx="2876300" cy="497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70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Don’t forget to clean your environment!</a:t>
            </a:r>
          </a:p>
          <a:p>
            <a:pPr marL="0" indent="0">
              <a:buNone/>
            </a:pPr>
            <a:r>
              <a:rPr lang="en-US" dirty="0" smtClean="0"/>
              <a:t>(Some folks write scripts)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Show all TAU environment variables:</a:t>
            </a:r>
            <a:endParaRPr lang="en-US" dirty="0"/>
          </a:p>
          <a:p>
            <a:pPr marL="0" indent="0">
              <a:buNone/>
            </a:pPr>
            <a:r>
              <a:rPr lang="en-US" dirty="0" smtClean="0">
                <a:latin typeface="Courier New"/>
                <a:cs typeface="Courier New"/>
              </a:rPr>
              <a:t>$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  <a:cs typeface="Courier New"/>
              </a:rPr>
              <a:t>env</a:t>
            </a:r>
            <a:r>
              <a:rPr lang="en-US" b="1" dirty="0" smtClean="0">
                <a:solidFill>
                  <a:srgbClr val="000000"/>
                </a:solidFill>
                <a:latin typeface="Courier New"/>
                <a:cs typeface="Courier New"/>
              </a:rPr>
              <a:t> |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  <a:cs typeface="Courier New"/>
              </a:rPr>
              <a:t>grep</a:t>
            </a:r>
            <a:r>
              <a:rPr lang="en-US" b="1" dirty="0" smtClean="0">
                <a:solidFill>
                  <a:srgbClr val="000000"/>
                </a:solidFill>
                <a:latin typeface="Courier New"/>
                <a:cs typeface="Courier New"/>
              </a:rPr>
              <a:t> TAU</a:t>
            </a:r>
          </a:p>
          <a:p>
            <a:pPr marL="0" indent="0">
              <a:buNone/>
            </a:pPr>
            <a:r>
              <a:rPr lang="en-US" dirty="0" smtClean="0">
                <a:cs typeface="Courier New"/>
              </a:rPr>
              <a:t>Unset the ones you don’t need anymore:</a:t>
            </a:r>
          </a:p>
          <a:p>
            <a:pPr marL="0" indent="0">
              <a:buNone/>
            </a:pPr>
            <a:r>
              <a:rPr lang="en-US" dirty="0" smtClean="0">
                <a:latin typeface="Courier New"/>
                <a:cs typeface="Courier New"/>
              </a:rPr>
              <a:t>$ unset TAU_TRACE</a:t>
            </a:r>
          </a:p>
          <a:p>
            <a:pPr marL="0" indent="0">
              <a:buNone/>
            </a:pPr>
            <a:r>
              <a:rPr lang="en-US" dirty="0" smtClean="0">
                <a:latin typeface="Courier New"/>
                <a:cs typeface="Courier New"/>
              </a:rPr>
              <a:t>$ unset TAU_CALLPATH</a:t>
            </a:r>
          </a:p>
          <a:p>
            <a:pPr marL="0" indent="0">
              <a:buNone/>
            </a:pPr>
            <a:r>
              <a:rPr lang="en-US" dirty="0" smtClean="0"/>
              <a:t>etc.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Public Service </a:t>
            </a:r>
            <a:r>
              <a:rPr lang="en-US" dirty="0" err="1" smtClean="0"/>
              <a:t>Annoucement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958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TAU Performance System®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  <a:buFont typeface="Arial" pitchFamily="-1" charset="0"/>
              <a:buChar char="•"/>
            </a:pPr>
            <a:r>
              <a:rPr lang="en-US" sz="2800" dirty="0">
                <a:ea typeface="ＭＳ Ｐゴシック" pitchFamily="-1" charset="-128"/>
                <a:cs typeface="ＭＳ Ｐゴシック" pitchFamily="-1" charset="-128"/>
              </a:rPr>
              <a:t>Tuning and Analysis Utilities </a:t>
            </a:r>
            <a:r>
              <a:rPr lang="en-US" sz="2800" dirty="0" smtClean="0">
                <a:ea typeface="ＭＳ Ｐゴシック" pitchFamily="-1" charset="-128"/>
                <a:cs typeface="ＭＳ Ｐゴシック" pitchFamily="-1" charset="-128"/>
              </a:rPr>
              <a:t>(</a:t>
            </a:r>
            <a:r>
              <a:rPr lang="en-US" sz="2800" b="1" dirty="0" smtClean="0">
                <a:solidFill>
                  <a:schemeClr val="accent2"/>
                </a:solidFill>
                <a:ea typeface="ＭＳ Ｐゴシック" pitchFamily="-1" charset="-128"/>
                <a:cs typeface="ＭＳ Ｐゴシック" pitchFamily="-1" charset="-128"/>
              </a:rPr>
              <a:t>20+ </a:t>
            </a:r>
            <a:r>
              <a:rPr lang="en-US" sz="2800" b="1" dirty="0">
                <a:solidFill>
                  <a:schemeClr val="accent2"/>
                </a:solidFill>
                <a:ea typeface="ＭＳ Ｐゴシック" pitchFamily="-1" charset="-128"/>
                <a:cs typeface="ＭＳ Ｐゴシック" pitchFamily="-1" charset="-128"/>
              </a:rPr>
              <a:t>year project</a:t>
            </a:r>
            <a:r>
              <a:rPr lang="en-US" sz="2800" dirty="0">
                <a:ea typeface="ＭＳ Ｐゴシック" pitchFamily="-1" charset="-128"/>
                <a:cs typeface="ＭＳ Ｐゴシック" pitchFamily="-1" charset="-128"/>
              </a:rPr>
              <a:t>)</a:t>
            </a:r>
          </a:p>
          <a:p>
            <a:pPr>
              <a:lnSpc>
                <a:spcPct val="80000"/>
              </a:lnSpc>
              <a:spcBef>
                <a:spcPts val="1800"/>
              </a:spcBef>
              <a:spcAft>
                <a:spcPts val="600"/>
              </a:spcAft>
              <a:buFont typeface="Arial" pitchFamily="-1" charset="0"/>
              <a:buChar char="•"/>
            </a:pPr>
            <a:r>
              <a:rPr lang="en-US" sz="2800" dirty="0">
                <a:ea typeface="ＭＳ Ｐゴシック" pitchFamily="-1" charset="-128"/>
                <a:cs typeface="ＭＳ Ｐゴシック" pitchFamily="-1" charset="-128"/>
              </a:rPr>
              <a:t>Comprehensive performance profiling and tracing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2400" dirty="0"/>
              <a:t>Integrated, scalable, flexible, portable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2400" dirty="0"/>
              <a:t>Targets all parallel programming/execution </a:t>
            </a:r>
            <a:r>
              <a:rPr lang="en-US" sz="2400" dirty="0" smtClean="0"/>
              <a:t>paradigms</a:t>
            </a:r>
            <a:endParaRPr lang="en-US" sz="2400" dirty="0"/>
          </a:p>
          <a:p>
            <a:pPr>
              <a:lnSpc>
                <a:spcPct val="80000"/>
              </a:lnSpc>
              <a:spcBef>
                <a:spcPts val="1800"/>
              </a:spcBef>
              <a:spcAft>
                <a:spcPts val="600"/>
              </a:spcAft>
              <a:buFont typeface="Arial" pitchFamily="-1" charset="0"/>
              <a:buChar char="•"/>
            </a:pPr>
            <a:r>
              <a:rPr lang="en-US" sz="2800" dirty="0">
                <a:ea typeface="ＭＳ Ｐゴシック" pitchFamily="-1" charset="-128"/>
                <a:cs typeface="ＭＳ Ｐゴシック" pitchFamily="-1" charset="-128"/>
              </a:rPr>
              <a:t>Integrated performance toolkit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2400" dirty="0"/>
              <a:t>Instrumentation, measurement, analysis, visualization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2400" dirty="0"/>
              <a:t>Widely-ported performance profiling / tracing system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2400" dirty="0"/>
              <a:t>Performance data management and data mining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2400" dirty="0"/>
              <a:t>Open source (BSD-style license</a:t>
            </a:r>
            <a:r>
              <a:rPr lang="en-US" sz="2400" dirty="0" smtClean="0"/>
              <a:t>)</a:t>
            </a:r>
            <a:endParaRPr lang="en-US" sz="2400" dirty="0"/>
          </a:p>
          <a:p>
            <a:pPr>
              <a:lnSpc>
                <a:spcPct val="80000"/>
              </a:lnSpc>
              <a:spcBef>
                <a:spcPts val="1800"/>
              </a:spcBef>
              <a:spcAft>
                <a:spcPts val="600"/>
              </a:spcAft>
              <a:buFont typeface="Arial" pitchFamily="-1" charset="0"/>
              <a:buChar char="•"/>
            </a:pPr>
            <a:r>
              <a:rPr lang="en-US" sz="2800" dirty="0">
                <a:ea typeface="ＭＳ Ｐゴシック" pitchFamily="-1" charset="-128"/>
                <a:cs typeface="ＭＳ Ｐゴシック" pitchFamily="-1" charset="-128"/>
              </a:rPr>
              <a:t>Integrates with application frameworks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</a:t>
            </a:fld>
            <a:endParaRPr lang="en-US"/>
          </a:p>
        </p:txBody>
      </p:sp>
      <p:pic>
        <p:nvPicPr>
          <p:cNvPr id="11" name="Picture 4" descr="tau"/>
          <p:cNvPicPr>
            <a:picLocks noChangeAspect="1" noChangeArrowheads="1"/>
          </p:cNvPicPr>
          <p:nvPr/>
        </p:nvPicPr>
        <p:blipFill>
          <a:blip r:embed="rId2"/>
          <a:srcRect b="7726"/>
          <a:stretch>
            <a:fillRect/>
          </a:stretch>
        </p:blipFill>
        <p:spPr bwMode="auto">
          <a:xfrm>
            <a:off x="7210266" y="4925830"/>
            <a:ext cx="1699335" cy="141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360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Hands-on: native languages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Python Performance Evaluation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707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latin typeface="Courier New"/>
                <a:cs typeface="Courier New"/>
              </a:rPr>
              <a:t>$ cd workshop-python/01_matmult.c</a:t>
            </a:r>
          </a:p>
          <a:p>
            <a:pPr marL="0" indent="0">
              <a:buNone/>
            </a:pPr>
            <a:r>
              <a:rPr lang="en-US" b="1" dirty="0" smtClean="0">
                <a:latin typeface="Courier New"/>
                <a:cs typeface="Courier New"/>
              </a:rPr>
              <a:t>$ make </a:t>
            </a:r>
            <a:r>
              <a:rPr lang="en-US" b="1" dirty="0" smtClean="0">
                <a:solidFill>
                  <a:srgbClr val="FF0900"/>
                </a:solidFill>
                <a:latin typeface="Courier New"/>
                <a:cs typeface="Courier New"/>
              </a:rPr>
              <a:t>CC=</a:t>
            </a:r>
            <a:r>
              <a:rPr lang="en-US" b="1" dirty="0" err="1" smtClean="0">
                <a:solidFill>
                  <a:srgbClr val="FF0900"/>
                </a:solidFill>
                <a:latin typeface="Courier New"/>
                <a:cs typeface="Courier New"/>
              </a:rPr>
              <a:t>tau_cc.sh</a:t>
            </a:r>
            <a:endParaRPr lang="en-US" b="1" dirty="0" smtClean="0">
              <a:solidFill>
                <a:srgbClr val="FF0900"/>
              </a:solidFill>
              <a:latin typeface="Courier New"/>
              <a:cs typeface="Courier New"/>
            </a:endParaRPr>
          </a:p>
          <a:p>
            <a:pPr marL="0" indent="0">
              <a:buNone/>
            </a:pPr>
            <a:endParaRPr lang="en-US" dirty="0" smtClean="0">
              <a:cs typeface="Courier New"/>
            </a:endParaRPr>
          </a:p>
          <a:p>
            <a:pPr marL="0" indent="0">
              <a:buNone/>
            </a:pPr>
            <a:r>
              <a:rPr lang="en-US" dirty="0" smtClean="0">
                <a:cs typeface="Courier New"/>
              </a:rPr>
              <a:t>Run normally to generate profiles:</a:t>
            </a:r>
          </a:p>
          <a:p>
            <a:pPr marL="0" indent="0">
              <a:buNone/>
            </a:pPr>
            <a:r>
              <a:rPr lang="en-US" dirty="0" smtClean="0">
                <a:latin typeface="Courier New"/>
                <a:cs typeface="Courier New"/>
              </a:rPr>
              <a:t>$ </a:t>
            </a:r>
            <a:r>
              <a:rPr lang="en-US" dirty="0" err="1" smtClean="0">
                <a:latin typeface="Courier New"/>
                <a:cs typeface="Courier New"/>
              </a:rPr>
              <a:t>mpirun</a:t>
            </a:r>
            <a:r>
              <a:rPr lang="en-US" dirty="0" smtClean="0">
                <a:latin typeface="Courier New"/>
                <a:cs typeface="Courier New"/>
              </a:rPr>
              <a:t> -</a:t>
            </a:r>
            <a:r>
              <a:rPr lang="en-US" dirty="0" err="1" smtClean="0">
                <a:latin typeface="Courier New"/>
                <a:cs typeface="Courier New"/>
              </a:rPr>
              <a:t>np</a:t>
            </a:r>
            <a:r>
              <a:rPr lang="en-US" dirty="0" smtClean="0">
                <a:latin typeface="Courier New"/>
                <a:cs typeface="Courier New"/>
              </a:rPr>
              <a:t> 4 ./</a:t>
            </a:r>
            <a:r>
              <a:rPr lang="en-US" dirty="0" err="1" smtClean="0">
                <a:latin typeface="Courier New"/>
                <a:cs typeface="Courier New"/>
              </a:rPr>
              <a:t>matmult</a:t>
            </a:r>
            <a:endParaRPr lang="en-US" dirty="0" smtClean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dirty="0" smtClean="0">
                <a:latin typeface="Courier New"/>
                <a:cs typeface="Courier New"/>
              </a:rPr>
              <a:t>$ </a:t>
            </a:r>
            <a:r>
              <a:rPr lang="en-US" dirty="0" err="1" smtClean="0">
                <a:latin typeface="Courier New"/>
                <a:cs typeface="Courier New"/>
              </a:rPr>
              <a:t>ls</a:t>
            </a:r>
            <a:r>
              <a:rPr lang="en-US" dirty="0" smtClean="0">
                <a:latin typeface="Courier New"/>
                <a:cs typeface="Courier New"/>
              </a:rPr>
              <a:t> </a:t>
            </a:r>
            <a:r>
              <a:rPr lang="en-US" dirty="0">
                <a:latin typeface="Courier New"/>
                <a:cs typeface="Courier New"/>
              </a:rPr>
              <a:t>profile.*       </a:t>
            </a:r>
            <a:r>
              <a:rPr lang="en-US" dirty="0">
                <a:cs typeface="Courier New"/>
              </a:rPr>
              <a:t># Shows four </a:t>
            </a:r>
            <a:r>
              <a:rPr lang="en-US" dirty="0" smtClean="0">
                <a:cs typeface="Courier New"/>
              </a:rPr>
              <a:t>files</a:t>
            </a:r>
            <a:endParaRPr lang="en-US" dirty="0" smtClean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dirty="0" smtClean="0">
                <a:latin typeface="Courier New"/>
                <a:cs typeface="Courier New"/>
              </a:rPr>
              <a:t>$ </a:t>
            </a:r>
            <a:r>
              <a:rPr lang="en-US" b="1" dirty="0" err="1" smtClean="0">
                <a:solidFill>
                  <a:schemeClr val="accent2"/>
                </a:solidFill>
                <a:latin typeface="Courier New"/>
                <a:cs typeface="Courier New"/>
              </a:rPr>
              <a:t>paraprof</a:t>
            </a:r>
            <a:r>
              <a:rPr lang="en-US" b="1" dirty="0" smtClean="0">
                <a:solidFill>
                  <a:schemeClr val="accent2"/>
                </a:solidFill>
                <a:latin typeface="Courier New"/>
                <a:cs typeface="Courier New"/>
              </a:rPr>
              <a:t> --pack</a:t>
            </a:r>
            <a:r>
              <a:rPr lang="en-US" dirty="0" smtClean="0">
                <a:latin typeface="Courier New"/>
                <a:cs typeface="Courier New"/>
              </a:rPr>
              <a:t> </a:t>
            </a:r>
            <a:r>
              <a:rPr lang="en-US" dirty="0" err="1" smtClean="0">
                <a:latin typeface="Courier New"/>
                <a:cs typeface="Courier New"/>
              </a:rPr>
              <a:t>mm_c_flat.ppk</a:t>
            </a:r>
            <a:endParaRPr lang="en-US" dirty="0" smtClean="0">
              <a:latin typeface="Courier New"/>
              <a:cs typeface="Courier New"/>
            </a:endParaRPr>
          </a:p>
          <a:p>
            <a:pPr marL="0" indent="0">
              <a:buNone/>
            </a:pPr>
            <a:endParaRPr lang="en-US" dirty="0" smtClean="0">
              <a:cs typeface="Courier New"/>
            </a:endParaRPr>
          </a:p>
          <a:p>
            <a:pPr marL="0" indent="0">
              <a:buNone/>
            </a:pPr>
            <a:r>
              <a:rPr lang="en-US" dirty="0" smtClean="0">
                <a:cs typeface="Courier New"/>
              </a:rPr>
              <a:t>View the profiles:</a:t>
            </a:r>
            <a:endParaRPr lang="en-US" dirty="0">
              <a:cs typeface="Courier New"/>
            </a:endParaRPr>
          </a:p>
          <a:p>
            <a:pPr marL="0" indent="0">
              <a:buNone/>
            </a:pPr>
            <a:r>
              <a:rPr lang="en-US" dirty="0" err="1">
                <a:latin typeface="Courier New"/>
                <a:cs typeface="Courier New"/>
              </a:rPr>
              <a:t>pprof</a:t>
            </a:r>
            <a:r>
              <a:rPr lang="en-US" dirty="0">
                <a:latin typeface="Courier New"/>
                <a:cs typeface="Courier New"/>
              </a:rPr>
              <a:t> –a | </a:t>
            </a:r>
            <a:r>
              <a:rPr lang="en-US" dirty="0" smtClean="0">
                <a:latin typeface="Courier New"/>
                <a:cs typeface="Courier New"/>
              </a:rPr>
              <a:t>less      </a:t>
            </a:r>
            <a:r>
              <a:rPr lang="en-US" dirty="0" smtClean="0">
                <a:cs typeface="Courier New"/>
              </a:rPr>
              <a:t>#Command line</a:t>
            </a:r>
          </a:p>
          <a:p>
            <a:pPr marL="0" indent="0">
              <a:buNone/>
            </a:pPr>
            <a:r>
              <a:rPr lang="en-US" dirty="0" err="1" smtClean="0">
                <a:latin typeface="Courier New"/>
                <a:cs typeface="Courier New"/>
              </a:rPr>
              <a:t>paraprof</a:t>
            </a:r>
            <a:r>
              <a:rPr lang="en-US" dirty="0" smtClean="0">
                <a:latin typeface="Courier New"/>
                <a:cs typeface="Courier New"/>
              </a:rPr>
              <a:t>             </a:t>
            </a:r>
            <a:r>
              <a:rPr lang="en-US" dirty="0" smtClean="0">
                <a:cs typeface="Courier New"/>
              </a:rPr>
              <a:t>#GUI (Java, X11)</a:t>
            </a:r>
            <a:endParaRPr lang="en-US" dirty="0">
              <a:cs typeface="Courier New"/>
            </a:endParaRPr>
          </a:p>
          <a:p>
            <a:pPr marL="0" indent="0">
              <a:buNone/>
            </a:pPr>
            <a:endParaRPr lang="en-US" dirty="0" smtClean="0">
              <a:latin typeface="Courier New"/>
              <a:cs typeface="Courier New"/>
            </a:endParaRPr>
          </a:p>
          <a:p>
            <a:pPr marL="0" indent="0">
              <a:buNone/>
            </a:pPr>
            <a:endParaRPr lang="en-US" dirty="0" smtClean="0">
              <a:latin typeface="Courier New"/>
              <a:cs typeface="Courier New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TAU with C/C++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586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latin typeface="Courier New"/>
                <a:cs typeface="Courier New"/>
              </a:rPr>
              <a:t>$ cd workshop-python/02_matmult.f90</a:t>
            </a:r>
          </a:p>
          <a:p>
            <a:pPr marL="0" indent="0">
              <a:buNone/>
            </a:pPr>
            <a:r>
              <a:rPr lang="en-US" dirty="0" smtClean="0">
                <a:latin typeface="Courier New"/>
                <a:cs typeface="Courier New"/>
              </a:rPr>
              <a:t>$ make</a:t>
            </a:r>
          </a:p>
          <a:p>
            <a:pPr marL="0" indent="0">
              <a:buNone/>
            </a:pPr>
            <a:endParaRPr lang="en-US" dirty="0" smtClean="0">
              <a:cs typeface="Courier New"/>
            </a:endParaRPr>
          </a:p>
          <a:p>
            <a:pPr marL="0" indent="0">
              <a:buNone/>
            </a:pPr>
            <a:r>
              <a:rPr lang="en-US" dirty="0" smtClean="0">
                <a:cs typeface="Courier New"/>
              </a:rPr>
              <a:t>Run normally to generate profiles:</a:t>
            </a:r>
          </a:p>
          <a:p>
            <a:pPr marL="0" indent="0">
              <a:buNone/>
            </a:pPr>
            <a:r>
              <a:rPr lang="en-US" dirty="0" smtClean="0">
                <a:latin typeface="Courier New"/>
                <a:cs typeface="Courier New"/>
              </a:rPr>
              <a:t>$ </a:t>
            </a:r>
            <a:r>
              <a:rPr lang="en-US" dirty="0" err="1" smtClean="0">
                <a:latin typeface="Courier New"/>
                <a:cs typeface="Courier New"/>
              </a:rPr>
              <a:t>mpirun</a:t>
            </a:r>
            <a:r>
              <a:rPr lang="en-US" dirty="0" smtClean="0">
                <a:latin typeface="Courier New"/>
                <a:cs typeface="Courier New"/>
              </a:rPr>
              <a:t> -</a:t>
            </a:r>
            <a:r>
              <a:rPr lang="en-US" dirty="0" err="1" smtClean="0">
                <a:latin typeface="Courier New"/>
                <a:cs typeface="Courier New"/>
              </a:rPr>
              <a:t>np</a:t>
            </a:r>
            <a:r>
              <a:rPr lang="en-US" dirty="0" smtClean="0">
                <a:latin typeface="Courier New"/>
                <a:cs typeface="Courier New"/>
              </a:rPr>
              <a:t> 4 ./</a:t>
            </a:r>
            <a:r>
              <a:rPr lang="en-US" dirty="0" err="1" smtClean="0">
                <a:latin typeface="Courier New"/>
                <a:cs typeface="Courier New"/>
              </a:rPr>
              <a:t>matmult</a:t>
            </a:r>
            <a:endParaRPr lang="en-US" dirty="0" smtClean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dirty="0" smtClean="0">
                <a:latin typeface="Courier New"/>
                <a:cs typeface="Courier New"/>
              </a:rPr>
              <a:t>$ </a:t>
            </a:r>
            <a:r>
              <a:rPr lang="en-US" dirty="0" err="1" smtClean="0">
                <a:latin typeface="Courier New"/>
                <a:cs typeface="Courier New"/>
              </a:rPr>
              <a:t>ls</a:t>
            </a:r>
            <a:r>
              <a:rPr lang="en-US" dirty="0" smtClean="0">
                <a:latin typeface="Courier New"/>
                <a:cs typeface="Courier New"/>
              </a:rPr>
              <a:t> </a:t>
            </a:r>
            <a:r>
              <a:rPr lang="en-US" dirty="0">
                <a:latin typeface="Courier New"/>
                <a:cs typeface="Courier New"/>
              </a:rPr>
              <a:t>profile.*       </a:t>
            </a:r>
            <a:r>
              <a:rPr lang="en-US" dirty="0">
                <a:cs typeface="Courier New"/>
              </a:rPr>
              <a:t># Shows four </a:t>
            </a:r>
            <a:r>
              <a:rPr lang="en-US" dirty="0" smtClean="0">
                <a:cs typeface="Courier New"/>
              </a:rPr>
              <a:t>files</a:t>
            </a:r>
            <a:endParaRPr lang="en-US" dirty="0" smtClean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dirty="0" smtClean="0">
                <a:latin typeface="Courier New"/>
                <a:cs typeface="Courier New"/>
              </a:rPr>
              <a:t>$ </a:t>
            </a:r>
            <a:r>
              <a:rPr lang="en-US" b="1" dirty="0" err="1" smtClean="0">
                <a:solidFill>
                  <a:schemeClr val="accent2"/>
                </a:solidFill>
                <a:latin typeface="Courier New"/>
                <a:cs typeface="Courier New"/>
              </a:rPr>
              <a:t>paraprof</a:t>
            </a:r>
            <a:r>
              <a:rPr lang="en-US" b="1" dirty="0" smtClean="0">
                <a:solidFill>
                  <a:schemeClr val="accent2"/>
                </a:solidFill>
                <a:latin typeface="Courier New"/>
                <a:cs typeface="Courier New"/>
              </a:rPr>
              <a:t> --pack</a:t>
            </a:r>
            <a:r>
              <a:rPr lang="en-US" dirty="0" smtClean="0">
                <a:latin typeface="Courier New"/>
                <a:cs typeface="Courier New"/>
              </a:rPr>
              <a:t> mm_f90_flat.ppk</a:t>
            </a:r>
          </a:p>
          <a:p>
            <a:pPr marL="0" indent="0">
              <a:buNone/>
            </a:pPr>
            <a:endParaRPr lang="en-US" dirty="0" smtClean="0">
              <a:cs typeface="Courier New"/>
            </a:endParaRPr>
          </a:p>
          <a:p>
            <a:pPr marL="0" indent="0">
              <a:buNone/>
            </a:pPr>
            <a:r>
              <a:rPr lang="en-US" dirty="0" smtClean="0">
                <a:cs typeface="Courier New"/>
              </a:rPr>
              <a:t>View the profiles:</a:t>
            </a:r>
            <a:endParaRPr lang="en-US" dirty="0">
              <a:cs typeface="Courier New"/>
            </a:endParaRPr>
          </a:p>
          <a:p>
            <a:pPr marL="0" indent="0">
              <a:buNone/>
            </a:pPr>
            <a:r>
              <a:rPr lang="en-US" dirty="0" err="1">
                <a:latin typeface="Courier New"/>
                <a:cs typeface="Courier New"/>
              </a:rPr>
              <a:t>pprof</a:t>
            </a:r>
            <a:r>
              <a:rPr lang="en-US" dirty="0">
                <a:latin typeface="Courier New"/>
                <a:cs typeface="Courier New"/>
              </a:rPr>
              <a:t> –a | </a:t>
            </a:r>
            <a:r>
              <a:rPr lang="en-US" dirty="0" smtClean="0">
                <a:latin typeface="Courier New"/>
                <a:cs typeface="Courier New"/>
              </a:rPr>
              <a:t>less      </a:t>
            </a:r>
            <a:r>
              <a:rPr lang="en-US" dirty="0" smtClean="0">
                <a:cs typeface="Courier New"/>
              </a:rPr>
              <a:t>#Command line</a:t>
            </a:r>
          </a:p>
          <a:p>
            <a:pPr marL="0" indent="0">
              <a:buNone/>
            </a:pPr>
            <a:r>
              <a:rPr lang="en-US" dirty="0" err="1" smtClean="0">
                <a:latin typeface="Courier New"/>
                <a:cs typeface="Courier New"/>
              </a:rPr>
              <a:t>paraprof</a:t>
            </a:r>
            <a:r>
              <a:rPr lang="en-US" dirty="0" smtClean="0">
                <a:latin typeface="Courier New"/>
                <a:cs typeface="Courier New"/>
              </a:rPr>
              <a:t>             </a:t>
            </a:r>
            <a:r>
              <a:rPr lang="en-US" dirty="0" smtClean="0">
                <a:cs typeface="Courier New"/>
              </a:rPr>
              <a:t>#GUI (Java, X11)</a:t>
            </a:r>
            <a:endParaRPr lang="en-US" dirty="0">
              <a:cs typeface="Courier New"/>
            </a:endParaRPr>
          </a:p>
          <a:p>
            <a:pPr marL="0" indent="0">
              <a:buNone/>
            </a:pPr>
            <a:endParaRPr lang="en-US" dirty="0" smtClean="0">
              <a:latin typeface="Courier New"/>
              <a:cs typeface="Courier New"/>
            </a:endParaRPr>
          </a:p>
          <a:p>
            <a:pPr marL="0" indent="0">
              <a:buNone/>
            </a:pPr>
            <a:endParaRPr lang="en-US" dirty="0" smtClean="0">
              <a:latin typeface="Courier New"/>
              <a:cs typeface="Courier New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TAU with Fortran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906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Hands-on: </a:t>
            </a:r>
            <a:r>
              <a:rPr lang="en-US" dirty="0" err="1" smtClean="0"/>
              <a:t>Python+MPI</a:t>
            </a:r>
            <a:r>
              <a:rPr lang="en-US" dirty="0" smtClean="0"/>
              <a:t> (mpi4py)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Python Performance Evaluation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707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 simple chemical transport model in Python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FIXEDGRID</a:t>
            </a:r>
            <a:endParaRPr lang="en-US" dirty="0"/>
          </a:p>
        </p:txBody>
      </p:sp>
      <p:pic>
        <p:nvPicPr>
          <p:cNvPr id="12" name="Picture 11" descr="PreviewScreenSnapz0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97" y="1769286"/>
            <a:ext cx="8636000" cy="12452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8197" y="3255970"/>
            <a:ext cx="863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Advection</a:t>
            </a:r>
            <a:r>
              <a:rPr lang="en-US" sz="2800" dirty="0" smtClean="0"/>
              <a:t>: Upwind-biased 2</a:t>
            </a:r>
            <a:r>
              <a:rPr lang="en-US" sz="2800" baseline="30000" dirty="0" smtClean="0"/>
              <a:t>nd</a:t>
            </a:r>
            <a:r>
              <a:rPr lang="en-US" sz="2800" dirty="0" smtClean="0"/>
              <a:t> order finite differences</a:t>
            </a:r>
          </a:p>
          <a:p>
            <a:r>
              <a:rPr lang="en-US" sz="2800" b="1" dirty="0" smtClean="0"/>
              <a:t>Diffusion</a:t>
            </a:r>
            <a:r>
              <a:rPr lang="en-US" sz="2800" dirty="0" smtClean="0"/>
              <a:t>: 3</a:t>
            </a:r>
            <a:r>
              <a:rPr lang="en-US" sz="2800" baseline="30000" dirty="0" smtClean="0"/>
              <a:t>rd</a:t>
            </a:r>
            <a:r>
              <a:rPr lang="en-US" sz="2800" dirty="0" smtClean="0"/>
              <a:t> order finite differences</a:t>
            </a:r>
          </a:p>
          <a:p>
            <a:r>
              <a:rPr lang="en-US" sz="2800" b="1" dirty="0" smtClean="0"/>
              <a:t>Chemistry</a:t>
            </a:r>
            <a:r>
              <a:rPr lang="en-US" sz="2800" dirty="0" smtClean="0"/>
              <a:t>: </a:t>
            </a:r>
            <a:r>
              <a:rPr lang="en-US" sz="2800" dirty="0" err="1" smtClean="0"/>
              <a:t>Rosenbrock</a:t>
            </a:r>
            <a:r>
              <a:rPr lang="en-US" sz="2800" dirty="0" smtClean="0"/>
              <a:t> time-stepping integrator</a:t>
            </a:r>
          </a:p>
        </p:txBody>
      </p:sp>
    </p:spTree>
    <p:extLst>
      <p:ext uri="{BB962C8B-B14F-4D97-AF65-F5344CB8AC3E}">
        <p14:creationId xmlns:p14="http://schemas.microsoft.com/office/powerpoint/2010/main" val="1605869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FIXEDGRID</a:t>
            </a:r>
            <a:endParaRPr lang="en-US" dirty="0"/>
          </a:p>
        </p:txBody>
      </p:sp>
      <p:pic>
        <p:nvPicPr>
          <p:cNvPr id="6" name="Picture 5" descr="t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0"/>
            <a:ext cx="3937000" cy="3937000"/>
          </a:xfrm>
          <a:prstGeom prst="rect">
            <a:avLst/>
          </a:prstGeom>
        </p:spPr>
      </p:pic>
      <p:pic>
        <p:nvPicPr>
          <p:cNvPr id="7" name="Picture 6" descr="t9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537" y="1397000"/>
            <a:ext cx="3941064" cy="39410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3908" y="5622759"/>
            <a:ext cx="1001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TIME = 0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153727" y="5611091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TIME = 900 seconds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05748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Order Dimension Split in FIXEDGRID</a:t>
            </a:r>
            <a:endParaRPr lang="en-US" dirty="0"/>
          </a:p>
        </p:txBody>
      </p:sp>
      <p:pic>
        <p:nvPicPr>
          <p:cNvPr id="6" name="Picture 5" descr="PreviewScreenSnapz0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636" y="3600846"/>
            <a:ext cx="5611091" cy="2772245"/>
          </a:xfrm>
          <a:prstGeom prst="rect">
            <a:avLst/>
          </a:prstGeom>
        </p:spPr>
      </p:pic>
      <p:pic>
        <p:nvPicPr>
          <p:cNvPr id="7" name="Picture 6" descr="PreviewScreenSnapz0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226" y="894538"/>
            <a:ext cx="3659910" cy="246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40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MPI in FIXEDGRID</a:t>
            </a:r>
            <a:endParaRPr lang="en-US" dirty="0"/>
          </a:p>
        </p:txBody>
      </p:sp>
      <p:pic>
        <p:nvPicPr>
          <p:cNvPr id="6" name="Picture 5" descr="PreviewScreenSnapz0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9" y="1730483"/>
            <a:ext cx="7457183" cy="36843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43409" y="1812637"/>
            <a:ext cx="7561682" cy="70427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7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7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43409" y="2516910"/>
            <a:ext cx="7561682" cy="704273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75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7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43409" y="3221183"/>
            <a:ext cx="7561682" cy="704273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78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78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43409" y="3925456"/>
            <a:ext cx="7561682" cy="1119908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100000"/>
                  <a:shade val="100000"/>
                  <a:satMod val="130000"/>
                  <a:alpha val="67000"/>
                </a:schemeClr>
              </a:gs>
              <a:gs pos="100000">
                <a:schemeClr val="accent4">
                  <a:tint val="50000"/>
                  <a:shade val="100000"/>
                  <a:satMod val="350000"/>
                  <a:alpha val="6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97908" y="1962727"/>
            <a:ext cx="127470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MPI Rank 0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97908" y="2669308"/>
            <a:ext cx="127470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MPI Rank 1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997908" y="3408218"/>
            <a:ext cx="127470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MPI Rank 2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997908" y="4297218"/>
            <a:ext cx="127470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MPI Rank 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8657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Courier New"/>
                <a:cs typeface="Courier New"/>
              </a:rPr>
              <a:t>$ cd 04_fixedgrid-mpi.py</a:t>
            </a:r>
          </a:p>
          <a:p>
            <a:pPr marL="0" indent="0">
              <a:buNone/>
            </a:pPr>
            <a:r>
              <a:rPr lang="en-US" sz="2800" dirty="0" smtClean="0">
                <a:latin typeface="Courier New"/>
                <a:cs typeface="Courier New"/>
              </a:rPr>
              <a:t>$ </a:t>
            </a:r>
            <a:r>
              <a:rPr lang="en-US" sz="2800" dirty="0" err="1" smtClean="0">
                <a:latin typeface="Courier New"/>
                <a:cs typeface="Courier New"/>
              </a:rPr>
              <a:t>mpirun</a:t>
            </a:r>
            <a:r>
              <a:rPr lang="en-US" sz="2800" dirty="0" smtClean="0">
                <a:latin typeface="Courier New"/>
                <a:cs typeface="Courier New"/>
              </a:rPr>
              <a:t> –</a:t>
            </a:r>
            <a:r>
              <a:rPr lang="en-US" sz="2800" dirty="0" err="1" smtClean="0">
                <a:latin typeface="Courier New"/>
                <a:cs typeface="Courier New"/>
              </a:rPr>
              <a:t>np</a:t>
            </a:r>
            <a:r>
              <a:rPr lang="en-US" sz="2800" dirty="0" smtClean="0">
                <a:latin typeface="Courier New"/>
                <a:cs typeface="Courier New"/>
              </a:rPr>
              <a:t> 4 python </a:t>
            </a:r>
            <a:r>
              <a:rPr lang="en-US" sz="2800" dirty="0" err="1" smtClean="0">
                <a:latin typeface="Courier New"/>
                <a:cs typeface="Courier New"/>
              </a:rPr>
              <a:t>fixedgrid.py</a:t>
            </a:r>
            <a:endParaRPr lang="en-US" sz="2800" dirty="0" smtClean="0">
              <a:latin typeface="Courier New"/>
              <a:cs typeface="Courier New"/>
            </a:endParaRPr>
          </a:p>
          <a:p>
            <a:pPr marL="0" indent="0">
              <a:buNone/>
            </a:pPr>
            <a:endParaRPr lang="en-US" sz="2800" dirty="0" smtClean="0">
              <a:cs typeface="Courier New"/>
            </a:endParaRPr>
          </a:p>
          <a:p>
            <a:pPr marL="0" indent="0">
              <a:buNone/>
            </a:pPr>
            <a:r>
              <a:rPr lang="en-US" sz="2800" dirty="0" smtClean="0">
                <a:cs typeface="Courier New"/>
              </a:rPr>
              <a:t>Run with </a:t>
            </a:r>
            <a:r>
              <a:rPr lang="en-US" sz="2800" dirty="0" err="1" smtClean="0">
                <a:cs typeface="Courier New"/>
              </a:rPr>
              <a:t>tau_exec</a:t>
            </a:r>
            <a:r>
              <a:rPr lang="en-US" sz="2800" dirty="0" smtClean="0">
                <a:cs typeface="Courier New"/>
              </a:rPr>
              <a:t> and </a:t>
            </a:r>
            <a:r>
              <a:rPr lang="en-US" sz="2800" dirty="0" err="1" smtClean="0">
                <a:cs typeface="Courier New"/>
              </a:rPr>
              <a:t>wrapper.py</a:t>
            </a:r>
            <a:r>
              <a:rPr lang="en-US" sz="2800" dirty="0" smtClean="0">
                <a:cs typeface="Courier New"/>
              </a:rPr>
              <a:t> to generate profiles:</a:t>
            </a:r>
          </a:p>
          <a:p>
            <a:pPr marL="0" indent="0">
              <a:buNone/>
            </a:pPr>
            <a:r>
              <a:rPr lang="en-US" sz="2400" dirty="0" smtClean="0">
                <a:latin typeface="Courier New"/>
                <a:cs typeface="Courier New"/>
              </a:rPr>
              <a:t>$ </a:t>
            </a:r>
            <a:r>
              <a:rPr lang="en-US" sz="2400" dirty="0" err="1" smtClean="0">
                <a:latin typeface="Courier New"/>
                <a:cs typeface="Courier New"/>
              </a:rPr>
              <a:t>mpirun</a:t>
            </a:r>
            <a:r>
              <a:rPr lang="en-US" sz="2400" dirty="0" smtClean="0">
                <a:latin typeface="Courier New"/>
                <a:cs typeface="Courier New"/>
              </a:rPr>
              <a:t> </a:t>
            </a:r>
            <a:r>
              <a:rPr lang="en-US" sz="2400" dirty="0">
                <a:latin typeface="Courier New"/>
                <a:cs typeface="Courier New"/>
              </a:rPr>
              <a:t>-</a:t>
            </a:r>
            <a:r>
              <a:rPr lang="en-US" sz="2400" dirty="0" err="1">
                <a:latin typeface="Courier New"/>
                <a:cs typeface="Courier New"/>
              </a:rPr>
              <a:t>np</a:t>
            </a:r>
            <a:r>
              <a:rPr lang="en-US" sz="2400" dirty="0">
                <a:latin typeface="Courier New"/>
                <a:cs typeface="Courier New"/>
              </a:rPr>
              <a:t> 4 </a:t>
            </a:r>
            <a:r>
              <a:rPr lang="en-US" sz="2400" b="1" dirty="0" err="1">
                <a:solidFill>
                  <a:srgbClr val="FF0900"/>
                </a:solidFill>
                <a:latin typeface="Courier New"/>
                <a:cs typeface="Courier New"/>
              </a:rPr>
              <a:t>tau_exec</a:t>
            </a:r>
            <a:r>
              <a:rPr lang="en-US" sz="2400" dirty="0">
                <a:solidFill>
                  <a:srgbClr val="FF0900"/>
                </a:solidFill>
                <a:latin typeface="Courier New"/>
                <a:cs typeface="Courier New"/>
              </a:rPr>
              <a:t> </a:t>
            </a:r>
            <a:r>
              <a:rPr lang="en-US" sz="2400" dirty="0">
                <a:latin typeface="Courier New"/>
                <a:cs typeface="Courier New"/>
              </a:rPr>
              <a:t>-T </a:t>
            </a:r>
            <a:r>
              <a:rPr lang="en-US" sz="2400" dirty="0" err="1">
                <a:latin typeface="Courier New"/>
                <a:cs typeface="Courier New"/>
              </a:rPr>
              <a:t>python,mpi</a:t>
            </a:r>
            <a:r>
              <a:rPr lang="en-US" sz="2400" dirty="0">
                <a:latin typeface="Courier New"/>
                <a:cs typeface="Courier New"/>
              </a:rPr>
              <a:t> </a:t>
            </a:r>
            <a:r>
              <a:rPr lang="en-US" sz="2400" dirty="0" smtClean="0">
                <a:latin typeface="Courier New"/>
                <a:cs typeface="Courier New"/>
              </a:rPr>
              <a:t>\</a:t>
            </a:r>
            <a:br>
              <a:rPr lang="en-US" sz="2400" dirty="0" smtClean="0">
                <a:latin typeface="Courier New"/>
                <a:cs typeface="Courier New"/>
              </a:rPr>
            </a:br>
            <a:r>
              <a:rPr lang="en-US" sz="2400" dirty="0" smtClean="0">
                <a:latin typeface="Courier New"/>
                <a:cs typeface="Courier New"/>
              </a:rPr>
              <a:t>      python </a:t>
            </a:r>
            <a:r>
              <a:rPr lang="en-US" sz="2400" b="1" dirty="0" err="1" smtClean="0">
                <a:solidFill>
                  <a:schemeClr val="accent2"/>
                </a:solidFill>
                <a:latin typeface="Courier New"/>
                <a:cs typeface="Courier New"/>
              </a:rPr>
              <a:t>wrapper.py</a:t>
            </a:r>
            <a:endParaRPr lang="en-US" sz="2400" b="1" dirty="0" smtClean="0">
              <a:solidFill>
                <a:schemeClr val="accent2"/>
              </a:solidFill>
              <a:latin typeface="Courier New"/>
              <a:cs typeface="Courier New"/>
            </a:endParaRPr>
          </a:p>
          <a:p>
            <a:pPr marL="0" indent="0">
              <a:buNone/>
            </a:pPr>
            <a:endParaRPr lang="en-US" sz="2800" dirty="0" smtClean="0">
              <a:cs typeface="Courier New"/>
            </a:endParaRPr>
          </a:p>
          <a:p>
            <a:pPr marL="0" indent="0">
              <a:buNone/>
            </a:pPr>
            <a:r>
              <a:rPr lang="en-US" sz="2800" dirty="0" smtClean="0">
                <a:cs typeface="Courier New"/>
              </a:rPr>
              <a:t>View the profiles:</a:t>
            </a:r>
            <a:endParaRPr lang="en-US" sz="2800" dirty="0">
              <a:cs typeface="Courier New"/>
            </a:endParaRPr>
          </a:p>
          <a:p>
            <a:pPr marL="0" indent="0">
              <a:buNone/>
            </a:pPr>
            <a:r>
              <a:rPr lang="en-US" sz="2800" dirty="0" err="1">
                <a:latin typeface="Courier New"/>
                <a:cs typeface="Courier New"/>
              </a:rPr>
              <a:t>pprof</a:t>
            </a:r>
            <a:r>
              <a:rPr lang="en-US" sz="2800" dirty="0">
                <a:latin typeface="Courier New"/>
                <a:cs typeface="Courier New"/>
              </a:rPr>
              <a:t> –a | </a:t>
            </a:r>
            <a:r>
              <a:rPr lang="en-US" sz="2800" dirty="0" smtClean="0">
                <a:latin typeface="Courier New"/>
                <a:cs typeface="Courier New"/>
              </a:rPr>
              <a:t>less      </a:t>
            </a:r>
            <a:r>
              <a:rPr lang="en-US" sz="2800" dirty="0" smtClean="0">
                <a:cs typeface="Courier New"/>
              </a:rPr>
              <a:t>#Command line</a:t>
            </a:r>
          </a:p>
          <a:p>
            <a:pPr marL="0" indent="0">
              <a:buNone/>
            </a:pPr>
            <a:r>
              <a:rPr lang="en-US" sz="2800" dirty="0" err="1" smtClean="0">
                <a:latin typeface="Courier New"/>
                <a:cs typeface="Courier New"/>
              </a:rPr>
              <a:t>paraprof</a:t>
            </a:r>
            <a:r>
              <a:rPr lang="en-US" sz="2800" dirty="0" smtClean="0">
                <a:latin typeface="Courier New"/>
                <a:cs typeface="Courier New"/>
              </a:rPr>
              <a:t>             </a:t>
            </a:r>
            <a:r>
              <a:rPr lang="en-US" sz="2800" dirty="0" smtClean="0">
                <a:cs typeface="Courier New"/>
              </a:rPr>
              <a:t>#GUI (Java, X11)</a:t>
            </a:r>
            <a:endParaRPr lang="en-US" sz="2800" dirty="0" smtClean="0">
              <a:latin typeface="Courier New"/>
              <a:cs typeface="Courier New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TAU with mpi4py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290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$ </a:t>
            </a:r>
            <a:r>
              <a:rPr lang="en-US" dirty="0" err="1">
                <a:solidFill>
                  <a:schemeClr val="tx2"/>
                </a:solidFill>
                <a:latin typeface="Courier"/>
                <a:cs typeface="Courier"/>
              </a:rPr>
              <a:t>mpirun</a:t>
            </a:r>
            <a:r>
              <a:rPr lang="en-US" dirty="0">
                <a:solidFill>
                  <a:schemeClr val="tx2"/>
                </a:solidFill>
                <a:latin typeface="Courier"/>
                <a:cs typeface="Courier"/>
              </a:rPr>
              <a:t> -</a:t>
            </a:r>
            <a:r>
              <a:rPr lang="en-US" dirty="0" err="1">
                <a:solidFill>
                  <a:schemeClr val="tx2"/>
                </a:solidFill>
                <a:latin typeface="Courier"/>
                <a:cs typeface="Courier"/>
              </a:rPr>
              <a:t>np</a:t>
            </a:r>
            <a:r>
              <a:rPr lang="en-US" dirty="0">
                <a:solidFill>
                  <a:schemeClr val="tx2"/>
                </a:solidFill>
                <a:latin typeface="Courier"/>
                <a:cs typeface="Courier"/>
              </a:rPr>
              <a:t> 4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smtClean="0">
                <a:latin typeface="Courier"/>
                <a:cs typeface="Courier"/>
              </a:rPr>
              <a:t>\</a:t>
            </a:r>
            <a:br>
              <a:rPr lang="en-US" dirty="0" smtClean="0">
                <a:latin typeface="Courier"/>
                <a:cs typeface="Courier"/>
              </a:rPr>
            </a:br>
            <a:r>
              <a:rPr lang="en-US" dirty="0" smtClean="0">
                <a:latin typeface="Courier"/>
                <a:cs typeface="Courier"/>
              </a:rPr>
              <a:t>    </a:t>
            </a:r>
            <a:r>
              <a:rPr lang="en-US" dirty="0" err="1" smtClean="0">
                <a:solidFill>
                  <a:schemeClr val="accent2"/>
                </a:solidFill>
                <a:latin typeface="Courier"/>
                <a:cs typeface="Courier"/>
              </a:rPr>
              <a:t>tau_exec</a:t>
            </a:r>
            <a:r>
              <a:rPr lang="en-US" dirty="0" smtClean="0">
                <a:solidFill>
                  <a:schemeClr val="accent2"/>
                </a:solidFill>
                <a:latin typeface="Courier"/>
                <a:cs typeface="Courier"/>
              </a:rPr>
              <a:t> –T </a:t>
            </a:r>
            <a:r>
              <a:rPr lang="en-US" dirty="0" err="1" smtClean="0">
                <a:solidFill>
                  <a:schemeClr val="accent2"/>
                </a:solidFill>
                <a:latin typeface="Courier"/>
                <a:cs typeface="Courier"/>
              </a:rPr>
              <a:t>python</a:t>
            </a:r>
            <a:r>
              <a:rPr lang="en-US" dirty="0" err="1">
                <a:solidFill>
                  <a:schemeClr val="accent2"/>
                </a:solidFill>
                <a:latin typeface="Courier"/>
                <a:cs typeface="Courier"/>
              </a:rPr>
              <a:t>,mpi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smtClean="0">
                <a:latin typeface="Courier"/>
                <a:cs typeface="Courier"/>
              </a:rPr>
              <a:t>\</a:t>
            </a:r>
            <a:br>
              <a:rPr lang="en-US" dirty="0" smtClean="0">
                <a:latin typeface="Courier"/>
                <a:cs typeface="Courier"/>
              </a:rPr>
            </a:br>
            <a:r>
              <a:rPr lang="en-US" dirty="0" smtClean="0">
                <a:latin typeface="Courier"/>
                <a:cs typeface="Courier"/>
              </a:rPr>
              <a:t>    </a:t>
            </a:r>
            <a:r>
              <a:rPr lang="en-US" dirty="0" smtClean="0">
                <a:solidFill>
                  <a:schemeClr val="accent3"/>
                </a:solidFill>
                <a:latin typeface="Courier"/>
                <a:cs typeface="Courier"/>
              </a:rPr>
              <a:t>python </a:t>
            </a:r>
            <a:r>
              <a:rPr lang="en-US" dirty="0" err="1">
                <a:solidFill>
                  <a:schemeClr val="accent3"/>
                </a:solidFill>
                <a:latin typeface="Courier"/>
                <a:cs typeface="Courier"/>
              </a:rPr>
              <a:t>wrapper.py</a:t>
            </a:r>
            <a:endParaRPr lang="en-US" dirty="0">
              <a:solidFill>
                <a:schemeClr val="accent3"/>
              </a:solidFill>
              <a:latin typeface="Courier"/>
              <a:cs typeface="Courier"/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a.k.a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latin typeface="Courier"/>
                <a:cs typeface="Courier"/>
              </a:rPr>
              <a:t>$ </a:t>
            </a:r>
            <a:r>
              <a:rPr lang="en-US" dirty="0" smtClean="0">
                <a:solidFill>
                  <a:srgbClr val="1F497D"/>
                </a:solidFill>
                <a:cs typeface="Courier New"/>
              </a:rPr>
              <a:t>“Run my code”</a:t>
            </a:r>
            <a:r>
              <a:rPr lang="en-US" dirty="0" smtClean="0">
                <a:latin typeface="Courier"/>
                <a:cs typeface="Courier"/>
              </a:rPr>
              <a:t> \</a:t>
            </a:r>
          </a:p>
          <a:p>
            <a:pPr marL="0" indent="0">
              <a:buNone/>
            </a:pP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smtClean="0">
                <a:latin typeface="Courier New"/>
                <a:cs typeface="Courier New"/>
              </a:rPr>
              <a:t> </a:t>
            </a:r>
            <a:r>
              <a:rPr lang="en-US" dirty="0" smtClean="0">
                <a:solidFill>
                  <a:srgbClr val="FF0900"/>
                </a:solidFill>
                <a:cs typeface="Courier New"/>
              </a:rPr>
              <a:t>“Use TAU to measure MPI”</a:t>
            </a:r>
            <a:r>
              <a:rPr lang="en-US" dirty="0" smtClean="0">
                <a:latin typeface="Courier"/>
                <a:cs typeface="Courier"/>
              </a:rPr>
              <a:t> \</a:t>
            </a:r>
          </a:p>
          <a:p>
            <a:pPr marL="0" indent="0">
              <a:buNone/>
            </a:pP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smtClean="0">
                <a:latin typeface="Courier New"/>
                <a:cs typeface="Courier New"/>
              </a:rPr>
              <a:t> </a:t>
            </a:r>
            <a:r>
              <a:rPr lang="en-US" dirty="0" smtClean="0">
                <a:solidFill>
                  <a:srgbClr val="9BBB59"/>
                </a:solidFill>
                <a:cs typeface="Courier New"/>
              </a:rPr>
              <a:t>“Within that TAU instance, instrument python”</a:t>
            </a:r>
            <a:endParaRPr lang="en-US" dirty="0">
              <a:solidFill>
                <a:srgbClr val="9BBB59"/>
              </a:solidFill>
              <a:cs typeface="Courier New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Multiple Layers of Instrumentation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591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indent="-274320">
              <a:spcBef>
                <a:spcPts val="0"/>
              </a:spcBef>
              <a:spcAft>
                <a:spcPts val="600"/>
              </a:spcAft>
              <a:buFont typeface="Arial" pitchFamily="-1" charset="0"/>
              <a:buChar char="•"/>
            </a:pPr>
            <a:r>
              <a:rPr lang="en-US" b="1" dirty="0">
                <a:ea typeface="ＭＳ Ｐゴシック" pitchFamily="-1" charset="-128"/>
                <a:cs typeface="ＭＳ Ｐゴシック" pitchFamily="-1" charset="-128"/>
              </a:rPr>
              <a:t>How much time </a:t>
            </a:r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is spent in each application routine and outer </a:t>
            </a:r>
            <a:r>
              <a:rPr lang="en-US" i="1" dirty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loops</a:t>
            </a:r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? Within loops, what is the contribution of each </a:t>
            </a:r>
            <a:r>
              <a:rPr lang="en-US" i="1" dirty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statement</a:t>
            </a:r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? </a:t>
            </a:r>
          </a:p>
          <a:p>
            <a:pPr indent="-274320">
              <a:spcBef>
                <a:spcPts val="0"/>
              </a:spcBef>
              <a:spcAft>
                <a:spcPts val="600"/>
              </a:spcAft>
              <a:buFont typeface="Arial" pitchFamily="-1" charset="0"/>
              <a:buChar char="•"/>
            </a:pPr>
            <a:r>
              <a:rPr lang="en-US" b="1" dirty="0">
                <a:ea typeface="ＭＳ Ｐゴシック" pitchFamily="-1" charset="-128"/>
                <a:cs typeface="ＭＳ Ｐゴシック" pitchFamily="-1" charset="-128"/>
              </a:rPr>
              <a:t>How many instructions </a:t>
            </a:r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are executed in these code regions?  </a:t>
            </a:r>
            <a:br>
              <a:rPr lang="en-US" dirty="0">
                <a:ea typeface="ＭＳ Ｐゴシック" pitchFamily="-1" charset="-128"/>
                <a:cs typeface="ＭＳ Ｐゴシック" pitchFamily="-1" charset="-128"/>
              </a:rPr>
            </a:br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Floating point, Level 1 and 2 </a:t>
            </a:r>
            <a:r>
              <a:rPr lang="en-US" i="1" dirty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data cache misses</a:t>
            </a:r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, hits, branches </a:t>
            </a: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taken, </a:t>
            </a:r>
            <a:r>
              <a:rPr lang="en-US" i="1" dirty="0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vector instructions</a:t>
            </a: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? </a:t>
            </a:r>
            <a:endParaRPr lang="en-US" dirty="0">
              <a:ea typeface="ＭＳ Ｐゴシック" pitchFamily="-1" charset="-128"/>
              <a:cs typeface="ＭＳ Ｐゴシック" pitchFamily="-1" charset="-128"/>
            </a:endParaRPr>
          </a:p>
          <a:p>
            <a:pPr indent="-274320">
              <a:spcBef>
                <a:spcPts val="0"/>
              </a:spcBef>
              <a:spcAft>
                <a:spcPts val="600"/>
              </a:spcAft>
              <a:buFont typeface="Arial" pitchFamily="-1" charset="0"/>
              <a:buChar char="•"/>
            </a:pPr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What is the </a:t>
            </a:r>
            <a:r>
              <a:rPr lang="en-US" b="1" dirty="0">
                <a:ea typeface="ＭＳ Ｐゴシック" pitchFamily="-1" charset="-128"/>
                <a:cs typeface="ＭＳ Ｐゴシック" pitchFamily="-1" charset="-128"/>
              </a:rPr>
              <a:t>memory usage </a:t>
            </a:r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of the code? When and where is memory allocated/de-allocated? Are there any </a:t>
            </a:r>
            <a:r>
              <a:rPr lang="en-US" i="1" dirty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memory leaks</a:t>
            </a:r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? </a:t>
            </a:r>
          </a:p>
          <a:p>
            <a:pPr indent="-274320">
              <a:spcBef>
                <a:spcPts val="0"/>
              </a:spcBef>
              <a:spcAft>
                <a:spcPts val="600"/>
              </a:spcAft>
              <a:buFont typeface="Arial" pitchFamily="-1" charset="0"/>
              <a:buChar char="•"/>
            </a:pPr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What are the </a:t>
            </a:r>
            <a:r>
              <a:rPr lang="en-US" b="1" dirty="0">
                <a:ea typeface="ＭＳ Ｐゴシック" pitchFamily="-1" charset="-128"/>
                <a:cs typeface="ＭＳ Ｐゴシック" pitchFamily="-1" charset="-128"/>
              </a:rPr>
              <a:t>I/O characteristics </a:t>
            </a:r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of the code?  What is the peak read and write </a:t>
            </a:r>
            <a:r>
              <a:rPr lang="en-US" i="1" dirty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bandwidth</a:t>
            </a:r>
            <a:r>
              <a:rPr lang="en-US" dirty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of individual calls, total volume? </a:t>
            </a:r>
          </a:p>
          <a:p>
            <a:pPr indent="-274320">
              <a:spcBef>
                <a:spcPts val="0"/>
              </a:spcBef>
              <a:spcAft>
                <a:spcPts val="600"/>
              </a:spcAft>
              <a:buFont typeface="Arial" pitchFamily="-1" charset="0"/>
              <a:buChar char="•"/>
            </a:pP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What </a:t>
            </a:r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is the</a:t>
            </a:r>
            <a:r>
              <a:rPr lang="en-US" b="1" dirty="0">
                <a:ea typeface="ＭＳ Ｐゴシック" pitchFamily="-1" charset="-128"/>
                <a:cs typeface="ＭＳ Ｐゴシック" pitchFamily="-1" charset="-128"/>
              </a:rPr>
              <a:t> time </a:t>
            </a:r>
            <a:r>
              <a:rPr lang="en-US" b="1" dirty="0" smtClean="0">
                <a:ea typeface="ＭＳ Ｐゴシック" pitchFamily="-1" charset="-128"/>
                <a:cs typeface="ＭＳ Ｐゴシック" pitchFamily="-1" charset="-128"/>
              </a:rPr>
              <a:t>spent </a:t>
            </a:r>
            <a:r>
              <a:rPr lang="en-US" b="1" dirty="0">
                <a:ea typeface="ＭＳ Ｐゴシック" pitchFamily="-1" charset="-128"/>
                <a:cs typeface="ＭＳ Ｐゴシック" pitchFamily="-1" charset="-128"/>
              </a:rPr>
              <a:t>waiting for </a:t>
            </a:r>
            <a:r>
              <a:rPr lang="en-US" b="1" dirty="0" smtClean="0">
                <a:ea typeface="ＭＳ Ｐゴシック" pitchFamily="-1" charset="-128"/>
                <a:cs typeface="ＭＳ Ｐゴシック" pitchFamily="-1" charset="-128"/>
              </a:rPr>
              <a:t>collectives</a:t>
            </a: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?</a:t>
            </a:r>
            <a:endParaRPr lang="en-US" dirty="0">
              <a:ea typeface="ＭＳ Ｐゴシック" pitchFamily="-1" charset="-128"/>
              <a:cs typeface="ＭＳ Ｐゴシック" pitchFamily="-1" charset="-128"/>
            </a:endParaRPr>
          </a:p>
          <a:p>
            <a:pPr indent="-274320">
              <a:spcBef>
                <a:spcPts val="0"/>
              </a:spcBef>
              <a:spcAft>
                <a:spcPts val="600"/>
              </a:spcAft>
              <a:buFont typeface="Arial" pitchFamily="-1" charset="0"/>
              <a:buChar char="•"/>
            </a:pPr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How does the application </a:t>
            </a:r>
            <a:r>
              <a:rPr lang="en-US" b="1" dirty="0">
                <a:ea typeface="ＭＳ Ｐゴシック" pitchFamily="-1" charset="-128"/>
                <a:cs typeface="ＭＳ Ｐゴシック" pitchFamily="-1" charset="-128"/>
              </a:rPr>
              <a:t>scale</a:t>
            </a: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?</a:t>
            </a:r>
            <a:endParaRPr lang="en-US" dirty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Questions TAU Can Answer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891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197" y="2198793"/>
            <a:ext cx="8681405" cy="41371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Courier New"/>
                <a:cs typeface="Courier New"/>
              </a:rPr>
              <a:t>$ cat </a:t>
            </a:r>
            <a:r>
              <a:rPr lang="en-US" dirty="0" err="1" smtClean="0">
                <a:latin typeface="Courier New"/>
                <a:cs typeface="Courier New"/>
              </a:rPr>
              <a:t>wrapper.py</a:t>
            </a:r>
            <a:endParaRPr lang="en-US" dirty="0" smtClean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C814C9"/>
                </a:solidFill>
                <a:latin typeface="Menlo-Regular"/>
              </a:rPr>
              <a:t>import</a:t>
            </a:r>
            <a:r>
              <a:rPr lang="en-US" sz="2400" dirty="0" smtClean="0">
                <a:solidFill>
                  <a:srgbClr val="000000"/>
                </a:solidFill>
                <a:latin typeface="Menlo-Regular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Menlo-Regular"/>
              </a:rPr>
              <a:t>tau</a:t>
            </a:r>
          </a:p>
          <a:p>
            <a:pPr marL="0" indent="0">
              <a:buNone/>
            </a:pPr>
            <a:r>
              <a:rPr lang="en-US" sz="2400" dirty="0" err="1">
                <a:solidFill>
                  <a:srgbClr val="000000"/>
                </a:solidFill>
                <a:latin typeface="Menlo-Regular"/>
              </a:rPr>
              <a:t>tau.run</a:t>
            </a:r>
            <a:r>
              <a:rPr lang="en-US" sz="2400" dirty="0">
                <a:solidFill>
                  <a:srgbClr val="000000"/>
                </a:solidFill>
                <a:latin typeface="Menlo-Regular"/>
              </a:rPr>
              <a:t>(</a:t>
            </a:r>
            <a:r>
              <a:rPr lang="en-US" sz="2400" dirty="0">
                <a:solidFill>
                  <a:srgbClr val="B42419"/>
                </a:solidFill>
                <a:latin typeface="Menlo-Regular"/>
              </a:rPr>
              <a:t>'import </a:t>
            </a:r>
            <a:r>
              <a:rPr lang="en-US" sz="2400" dirty="0" err="1">
                <a:solidFill>
                  <a:srgbClr val="B42419"/>
                </a:solidFill>
                <a:latin typeface="Menlo-Regular"/>
              </a:rPr>
              <a:t>fixedgrid</a:t>
            </a:r>
            <a:r>
              <a:rPr lang="en-US" sz="2400" dirty="0">
                <a:solidFill>
                  <a:srgbClr val="B42419"/>
                </a:solidFill>
                <a:latin typeface="Menlo-Regular"/>
              </a:rPr>
              <a:t>'</a:t>
            </a:r>
            <a:r>
              <a:rPr lang="en-US" sz="2400" dirty="0">
                <a:solidFill>
                  <a:srgbClr val="000000"/>
                </a:solidFill>
                <a:latin typeface="Menlo-Regular"/>
              </a:rPr>
              <a:t>)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70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wrapper.py</a:t>
            </a:r>
            <a:r>
              <a:rPr lang="en-US" dirty="0" smtClean="0"/>
              <a:t> for Python Instrumentation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197" y="5072144"/>
            <a:ext cx="71916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This approach works for many Python packages, not just mpi4py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64527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71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FIXEDGRID Profile</a:t>
            </a:r>
            <a:endParaRPr lang="en-US" dirty="0"/>
          </a:p>
        </p:txBody>
      </p:sp>
      <p:pic>
        <p:nvPicPr>
          <p:cNvPr id="6" name="Picture 5" descr="ParaProfScreenSnapz0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28" y="1167015"/>
            <a:ext cx="8139545" cy="4449618"/>
          </a:xfrm>
          <a:prstGeom prst="rect">
            <a:avLst/>
          </a:prstGeom>
        </p:spPr>
      </p:pic>
      <p:sp>
        <p:nvSpPr>
          <p:cNvPr id="7" name="Up Arrow 6"/>
          <p:cNvSpPr/>
          <p:nvPr/>
        </p:nvSpPr>
        <p:spPr>
          <a:xfrm>
            <a:off x="318005" y="3423058"/>
            <a:ext cx="1339273" cy="2008909"/>
          </a:xfrm>
          <a:prstGeom prst="up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26369" y="4785636"/>
            <a:ext cx="6575989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Left-click on a node name to see data for that node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Right-click on a node name to see more options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961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72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FIXEDGRID Profile</a:t>
            </a:r>
            <a:endParaRPr lang="en-US" dirty="0"/>
          </a:p>
        </p:txBody>
      </p:sp>
      <p:pic>
        <p:nvPicPr>
          <p:cNvPr id="6" name="Picture 5" descr="ParaProfScreenSnapz0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1470315"/>
            <a:ext cx="8255000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92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Courier New"/>
                <a:cs typeface="Courier New"/>
              </a:rPr>
              <a:t>$ export </a:t>
            </a:r>
            <a:r>
              <a:rPr lang="en-US" sz="2000" b="1" dirty="0" smtClean="0">
                <a:solidFill>
                  <a:schemeClr val="accent2"/>
                </a:solidFill>
                <a:latin typeface="Courier New"/>
                <a:cs typeface="Courier New"/>
              </a:rPr>
              <a:t>TAU_COMM_MATRIX=1</a:t>
            </a:r>
          </a:p>
          <a:p>
            <a:pPr marL="0" indent="0">
              <a:buNone/>
            </a:pPr>
            <a:r>
              <a:rPr lang="en-US" sz="2000" dirty="0" smtClean="0">
                <a:latin typeface="Courier New"/>
                <a:cs typeface="Courier New"/>
              </a:rPr>
              <a:t>$ </a:t>
            </a:r>
            <a:r>
              <a:rPr lang="en-US" sz="2000" dirty="0" err="1">
                <a:latin typeface="Courier New"/>
                <a:cs typeface="Courier New"/>
              </a:rPr>
              <a:t>mpirun</a:t>
            </a:r>
            <a:r>
              <a:rPr lang="en-US" sz="2000" dirty="0">
                <a:latin typeface="Courier New"/>
                <a:cs typeface="Courier New"/>
              </a:rPr>
              <a:t> -</a:t>
            </a:r>
            <a:r>
              <a:rPr lang="en-US" sz="2000" dirty="0" err="1">
                <a:latin typeface="Courier New"/>
                <a:cs typeface="Courier New"/>
              </a:rPr>
              <a:t>np</a:t>
            </a:r>
            <a:r>
              <a:rPr lang="en-US" sz="2000" dirty="0">
                <a:latin typeface="Courier New"/>
                <a:cs typeface="Courier New"/>
              </a:rPr>
              <a:t> 4 </a:t>
            </a:r>
            <a:r>
              <a:rPr lang="en-US" sz="2000" dirty="0" err="1">
                <a:latin typeface="Courier New"/>
                <a:cs typeface="Courier New"/>
              </a:rPr>
              <a:t>tau_exec</a:t>
            </a:r>
            <a:r>
              <a:rPr lang="en-US" sz="2000" dirty="0">
                <a:latin typeface="Courier New"/>
                <a:cs typeface="Courier New"/>
              </a:rPr>
              <a:t> -T </a:t>
            </a:r>
            <a:r>
              <a:rPr lang="en-US" sz="2000" dirty="0" err="1">
                <a:latin typeface="Courier New"/>
                <a:cs typeface="Courier New"/>
              </a:rPr>
              <a:t>python,mpi</a:t>
            </a:r>
            <a:r>
              <a:rPr lang="en-US" sz="2000" dirty="0">
                <a:latin typeface="Courier New"/>
                <a:cs typeface="Courier New"/>
              </a:rPr>
              <a:t> </a:t>
            </a:r>
            <a:r>
              <a:rPr lang="en-US" sz="2000" dirty="0" smtClean="0">
                <a:latin typeface="Courier New"/>
                <a:cs typeface="Courier New"/>
              </a:rPr>
              <a:t>python </a:t>
            </a:r>
            <a:r>
              <a:rPr lang="en-US" sz="2000" dirty="0" err="1" smtClean="0">
                <a:solidFill>
                  <a:srgbClr val="000000"/>
                </a:solidFill>
                <a:latin typeface="Courier New"/>
                <a:cs typeface="Courier New"/>
              </a:rPr>
              <a:t>wrapper.py</a:t>
            </a:r>
            <a:endParaRPr lang="en-US" sz="2000" dirty="0" smtClean="0">
              <a:solidFill>
                <a:srgbClr val="000000"/>
              </a:solidFill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000000"/>
                </a:solidFill>
                <a:cs typeface="Courier New"/>
              </a:rPr>
              <a:t>In </a:t>
            </a:r>
            <a:r>
              <a:rPr lang="en-US" sz="2400" dirty="0" err="1" smtClean="0">
                <a:solidFill>
                  <a:srgbClr val="000000"/>
                </a:solidFill>
                <a:cs typeface="Courier New"/>
              </a:rPr>
              <a:t>Paraprof</a:t>
            </a:r>
            <a:r>
              <a:rPr lang="en-US" sz="2400" dirty="0" smtClean="0">
                <a:solidFill>
                  <a:srgbClr val="000000"/>
                </a:solidFill>
                <a:cs typeface="Courier New"/>
              </a:rPr>
              <a:t>: </a:t>
            </a:r>
            <a:r>
              <a:rPr lang="en-US" sz="2400" b="1" dirty="0" smtClean="0">
                <a:solidFill>
                  <a:srgbClr val="000000"/>
                </a:solidFill>
                <a:cs typeface="Courier New"/>
              </a:rPr>
              <a:t>Windows | Communication Matrix</a:t>
            </a:r>
            <a:endParaRPr lang="en-US" sz="2400" b="1" dirty="0">
              <a:solidFill>
                <a:srgbClr val="000000"/>
              </a:solidFill>
              <a:cs typeface="Courier New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73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FIXEDGRID Communication Matrix</a:t>
            </a:r>
            <a:endParaRPr lang="en-US" dirty="0"/>
          </a:p>
        </p:txBody>
      </p:sp>
      <p:pic>
        <p:nvPicPr>
          <p:cNvPr id="8" name="Picture 7" descr="ParaProfScreenSnapz0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159" y="2252663"/>
            <a:ext cx="5189682" cy="408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31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Courier New"/>
                <a:cs typeface="Courier New"/>
              </a:rPr>
              <a:t>$ </a:t>
            </a:r>
            <a:r>
              <a:rPr lang="en-US" dirty="0" err="1" smtClean="0">
                <a:latin typeface="Courier New"/>
                <a:cs typeface="Courier New"/>
              </a:rPr>
              <a:t>jumpshot</a:t>
            </a:r>
            <a:r>
              <a:rPr lang="en-US" dirty="0" smtClean="0">
                <a:latin typeface="Courier New"/>
                <a:cs typeface="Courier New"/>
              </a:rPr>
              <a:t> fixedgrid_mpi.slog2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74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FIXEDGRID Trace Shows Communication</a:t>
            </a:r>
            <a:endParaRPr lang="en-US" dirty="0"/>
          </a:p>
        </p:txBody>
      </p:sp>
      <p:pic>
        <p:nvPicPr>
          <p:cNvPr id="6" name="Picture 5" descr="FirstFrameScreenSnapz0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08" y="1712245"/>
            <a:ext cx="8072985" cy="463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80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Courier New"/>
                <a:cs typeface="Courier New"/>
              </a:rPr>
              <a:t>$ </a:t>
            </a:r>
            <a:r>
              <a:rPr lang="en-US" sz="2400" dirty="0">
                <a:latin typeface="Courier New"/>
                <a:cs typeface="Courier New"/>
              </a:rPr>
              <a:t>cd 04_fixedgrid-mpi.py/</a:t>
            </a:r>
            <a:r>
              <a:rPr lang="en-US" sz="2400" dirty="0" smtClean="0">
                <a:latin typeface="Courier New"/>
                <a:cs typeface="Courier New"/>
              </a:rPr>
              <a:t>analysis</a:t>
            </a:r>
          </a:p>
          <a:p>
            <a:pPr marL="0" indent="0">
              <a:buNone/>
            </a:pPr>
            <a:r>
              <a:rPr lang="en-US" sz="2400" dirty="0" smtClean="0">
                <a:latin typeface="Courier New"/>
                <a:cs typeface="Courier New"/>
              </a:rPr>
              <a:t>$ </a:t>
            </a:r>
            <a:r>
              <a:rPr lang="en-US" sz="2400" b="1" dirty="0" err="1" smtClean="0">
                <a:latin typeface="Courier New"/>
                <a:cs typeface="Courier New"/>
              </a:rPr>
              <a:t>taudb_configure</a:t>
            </a:r>
            <a:r>
              <a:rPr lang="en-US" sz="2400" dirty="0" smtClean="0">
                <a:latin typeface="Courier New"/>
                <a:cs typeface="Courier New"/>
              </a:rPr>
              <a:t> --create-default</a:t>
            </a:r>
          </a:p>
          <a:p>
            <a:pPr marL="0" indent="0">
              <a:buNone/>
            </a:pPr>
            <a:r>
              <a:rPr lang="en-US" sz="2400" dirty="0" smtClean="0">
                <a:latin typeface="Courier New"/>
                <a:cs typeface="Courier New"/>
              </a:rPr>
              <a:t>$ </a:t>
            </a:r>
            <a:r>
              <a:rPr lang="en-US" sz="2400" b="1" dirty="0" err="1">
                <a:latin typeface="Courier New"/>
                <a:cs typeface="Courier New"/>
              </a:rPr>
              <a:t>taudb_loadtrial</a:t>
            </a:r>
            <a:r>
              <a:rPr lang="en-US" sz="2400" dirty="0">
                <a:latin typeface="Courier New"/>
                <a:cs typeface="Courier New"/>
              </a:rPr>
              <a:t> </a:t>
            </a:r>
            <a:r>
              <a:rPr lang="en-US" sz="2400" dirty="0" smtClean="0">
                <a:latin typeface="Courier New"/>
                <a:cs typeface="Courier New"/>
              </a:rPr>
              <a:t>fixedgrid_np1.ppk</a:t>
            </a:r>
          </a:p>
          <a:p>
            <a:pPr marL="0" indent="0">
              <a:buNone/>
            </a:pPr>
            <a:r>
              <a:rPr lang="en-US" sz="2400" dirty="0">
                <a:latin typeface="Courier New"/>
                <a:cs typeface="Courier New"/>
              </a:rPr>
              <a:t>$ </a:t>
            </a:r>
            <a:r>
              <a:rPr lang="en-US" sz="2400" b="1" dirty="0" err="1">
                <a:latin typeface="Courier New"/>
                <a:cs typeface="Courier New"/>
              </a:rPr>
              <a:t>taudb_loadtrial</a:t>
            </a:r>
            <a:r>
              <a:rPr lang="en-US" sz="2400" dirty="0">
                <a:latin typeface="Courier New"/>
                <a:cs typeface="Courier New"/>
              </a:rPr>
              <a:t> </a:t>
            </a:r>
            <a:r>
              <a:rPr lang="en-US" sz="2400" dirty="0" smtClean="0">
                <a:latin typeface="Courier New"/>
                <a:cs typeface="Courier New"/>
              </a:rPr>
              <a:t>fixedgrid_np2.</a:t>
            </a:r>
            <a:r>
              <a:rPr lang="en-US" sz="2400" dirty="0">
                <a:latin typeface="Courier New"/>
                <a:cs typeface="Courier New"/>
              </a:rPr>
              <a:t>ppk</a:t>
            </a:r>
          </a:p>
          <a:p>
            <a:pPr marL="0" indent="0">
              <a:buNone/>
            </a:pPr>
            <a:r>
              <a:rPr lang="en-US" sz="2400" dirty="0">
                <a:latin typeface="Courier New"/>
                <a:cs typeface="Courier New"/>
              </a:rPr>
              <a:t>$ </a:t>
            </a:r>
            <a:r>
              <a:rPr lang="en-US" sz="2400" b="1" dirty="0" err="1">
                <a:latin typeface="Courier New"/>
                <a:cs typeface="Courier New"/>
              </a:rPr>
              <a:t>taudb_loadtrial</a:t>
            </a:r>
            <a:r>
              <a:rPr lang="en-US" sz="2400" dirty="0">
                <a:latin typeface="Courier New"/>
                <a:cs typeface="Courier New"/>
              </a:rPr>
              <a:t> </a:t>
            </a:r>
            <a:r>
              <a:rPr lang="en-US" sz="2400" dirty="0" smtClean="0">
                <a:latin typeface="Courier New"/>
                <a:cs typeface="Courier New"/>
              </a:rPr>
              <a:t>fixedgrid_np3.</a:t>
            </a:r>
            <a:r>
              <a:rPr lang="en-US" sz="2400" dirty="0">
                <a:latin typeface="Courier New"/>
                <a:cs typeface="Courier New"/>
              </a:rPr>
              <a:t>ppk</a:t>
            </a:r>
          </a:p>
          <a:p>
            <a:pPr marL="0" indent="0">
              <a:buNone/>
            </a:pPr>
            <a:r>
              <a:rPr lang="en-US" sz="2400" dirty="0" smtClean="0">
                <a:latin typeface="Courier New"/>
                <a:cs typeface="Courier New"/>
              </a:rPr>
              <a:t>…</a:t>
            </a:r>
          </a:p>
          <a:p>
            <a:pPr marL="0" indent="0">
              <a:buNone/>
            </a:pPr>
            <a:r>
              <a:rPr lang="en-US" sz="2400" dirty="0" smtClean="0">
                <a:latin typeface="Courier New"/>
                <a:cs typeface="Courier New"/>
              </a:rPr>
              <a:t>$ </a:t>
            </a:r>
            <a:r>
              <a:rPr lang="en-US" sz="2400" dirty="0" err="1" smtClean="0">
                <a:latin typeface="Courier New"/>
                <a:cs typeface="Courier New"/>
              </a:rPr>
              <a:t>perfexplorer</a:t>
            </a:r>
            <a:endParaRPr lang="en-US" sz="2400" dirty="0">
              <a:latin typeface="Courier New"/>
              <a:cs typeface="Courier New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75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PerfExplorer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084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</a:t>
            </a:r>
            <a:r>
              <a:rPr lang="en-US" dirty="0" err="1" smtClean="0"/>
              <a:t>PerfExplorer</a:t>
            </a:r>
            <a:r>
              <a:rPr lang="en-US" dirty="0" smtClean="0"/>
              <a:t>: </a:t>
            </a:r>
            <a:r>
              <a:rPr lang="en-US" b="1" dirty="0" smtClean="0"/>
              <a:t>Charts | Relative Speedup</a:t>
            </a:r>
            <a:endParaRPr lang="en-US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76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Relative Speedup Chart</a:t>
            </a:r>
            <a:endParaRPr lang="en-US" dirty="0"/>
          </a:p>
        </p:txBody>
      </p:sp>
      <p:pic>
        <p:nvPicPr>
          <p:cNvPr id="6" name="Picture 5" descr="PerfExplorerScreenSnapz0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091" y="1848427"/>
            <a:ext cx="6303818" cy="409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940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</a:t>
            </a:r>
            <a:r>
              <a:rPr lang="en-US" dirty="0" err="1" smtClean="0"/>
              <a:t>PerfExplorer</a:t>
            </a:r>
            <a:r>
              <a:rPr lang="en-US" dirty="0" smtClean="0"/>
              <a:t>: </a:t>
            </a:r>
            <a:r>
              <a:rPr lang="en-US" b="1" dirty="0" smtClean="0"/>
              <a:t>Charts | Runtime Breakdown</a:t>
            </a:r>
            <a:endParaRPr lang="en-US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77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Runtime Breakdown Chart</a:t>
            </a:r>
            <a:endParaRPr lang="en-US" dirty="0"/>
          </a:p>
        </p:txBody>
      </p:sp>
      <p:pic>
        <p:nvPicPr>
          <p:cNvPr id="6" name="Picture 5" descr="PerfExplorerScreenSnapz0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55" y="1737848"/>
            <a:ext cx="6881090" cy="455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22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Hands-on: </a:t>
            </a:r>
            <a:r>
              <a:rPr lang="en-US" dirty="0" err="1" smtClean="0"/>
              <a:t>Python+X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/>
              <a:t>(because we can)</a:t>
            </a:r>
            <a:endParaRPr lang="en-US" sz="1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Python Performance Evaluation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268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err="1" smtClean="0"/>
              <a:t>Kppa</a:t>
            </a:r>
            <a:r>
              <a:rPr lang="en-US" sz="3600" dirty="0" smtClean="0"/>
              <a:t>: The Kinetic </a:t>
            </a:r>
            <a:r>
              <a:rPr lang="en-US" sz="3600" dirty="0" err="1" smtClean="0"/>
              <a:t>PreProcessor</a:t>
            </a:r>
            <a:r>
              <a:rPr lang="en-US" sz="3600" dirty="0" smtClean="0"/>
              <a:t> Accelerated</a:t>
            </a:r>
            <a:endParaRPr lang="en-US" sz="3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79</a:t>
            </a:fld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217883" y="1214143"/>
            <a:ext cx="8691718" cy="3318180"/>
            <a:chOff x="907787" y="1892915"/>
            <a:chExt cx="12962894" cy="5032231"/>
          </a:xfrm>
        </p:grpSpPr>
        <p:sp>
          <p:nvSpPr>
            <p:cNvPr id="39" name="Multidocument 38"/>
            <p:cNvSpPr/>
            <p:nvPr/>
          </p:nvSpPr>
          <p:spPr>
            <a:xfrm>
              <a:off x="1283533" y="3218863"/>
              <a:ext cx="1866925" cy="1324131"/>
            </a:xfrm>
            <a:prstGeom prst="flowChartMultidocumen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40" name="Rounded Rectangle 39"/>
            <p:cNvSpPr/>
            <p:nvPr/>
          </p:nvSpPr>
          <p:spPr>
            <a:xfrm>
              <a:off x="976887" y="5138000"/>
              <a:ext cx="6948106" cy="178714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cs typeface="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5751419" y="5385395"/>
              <a:ext cx="1978195" cy="1268743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  <a:cs typeface=""/>
                </a:rPr>
                <a:t>Code generation</a:t>
              </a:r>
              <a:endParaRPr lang="en-US" dirty="0">
                <a:solidFill>
                  <a:srgbClr val="000000"/>
                </a:solidFill>
                <a:cs typeface=""/>
              </a:endParaRPr>
            </a:p>
          </p:txBody>
        </p:sp>
        <p:sp>
          <p:nvSpPr>
            <p:cNvPr id="42" name="Right Arrow 41"/>
            <p:cNvSpPr/>
            <p:nvPr/>
          </p:nvSpPr>
          <p:spPr>
            <a:xfrm>
              <a:off x="4950742" y="5689572"/>
              <a:ext cx="988568" cy="672434"/>
            </a:xfrm>
            <a:prstGeom prst="rightArrow">
              <a:avLst/>
            </a:prstGeom>
            <a:ln>
              <a:solidFill>
                <a:srgbClr val="7F7F7F"/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>
                <a:cs typeface=""/>
              </a:endParaRP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3506375" y="5385395"/>
              <a:ext cx="1604647" cy="1268743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  <a:cs typeface=""/>
                </a:rPr>
                <a:t>Analysis</a:t>
              </a:r>
              <a:endParaRPr lang="en-US" dirty="0">
                <a:solidFill>
                  <a:srgbClr val="000000"/>
                </a:solidFill>
                <a:cs typeface=""/>
              </a:endParaRPr>
            </a:p>
          </p:txBody>
        </p:sp>
        <p:sp>
          <p:nvSpPr>
            <p:cNvPr id="44" name="Right Arrow 43"/>
            <p:cNvSpPr/>
            <p:nvPr/>
          </p:nvSpPr>
          <p:spPr>
            <a:xfrm>
              <a:off x="2659824" y="5689571"/>
              <a:ext cx="988568" cy="672434"/>
            </a:xfrm>
            <a:prstGeom prst="rightArrow">
              <a:avLst/>
            </a:prstGeom>
            <a:ln>
              <a:solidFill>
                <a:srgbClr val="7F7F7F"/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>
                <a:cs typeface="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283534" y="5385395"/>
              <a:ext cx="1604647" cy="1268743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  <a:cs typeface=""/>
                </a:rPr>
                <a:t>Lexical parser</a:t>
              </a:r>
              <a:endParaRPr lang="en-US" dirty="0">
                <a:solidFill>
                  <a:srgbClr val="000000"/>
                </a:solidFill>
                <a:cs typeface="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4273877" y="1892915"/>
              <a:ext cx="1997007" cy="725057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cs typeface=""/>
                </a:rPr>
                <a:t>CUDA</a:t>
              </a:r>
              <a:endParaRPr lang="en-US" dirty="0">
                <a:solidFill>
                  <a:schemeClr val="bg1"/>
                </a:solidFill>
                <a:cs typeface=""/>
              </a:endParaRPr>
            </a:p>
          </p:txBody>
        </p:sp>
        <p:cxnSp>
          <p:nvCxnSpPr>
            <p:cNvPr id="47" name="Straight Arrow Connector 46"/>
            <p:cNvCxnSpPr>
              <a:stCxn id="39" idx="2"/>
              <a:endCxn id="45" idx="0"/>
            </p:cNvCxnSpPr>
            <p:nvPr/>
          </p:nvCxnSpPr>
          <p:spPr>
            <a:xfrm rot="5400000">
              <a:off x="1640244" y="4938464"/>
              <a:ext cx="892546" cy="131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3506375" y="4210665"/>
              <a:ext cx="2092834" cy="107355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4000" b="1" i="1" dirty="0" smtClean="0">
                  <a:latin typeface="+mn-lt"/>
                  <a:cs typeface=""/>
                </a:rPr>
                <a:t>Kppa</a:t>
              </a:r>
              <a:endParaRPr lang="en-US" sz="4000" b="1" i="1" dirty="0">
                <a:latin typeface="+mn-lt"/>
                <a:cs typeface="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4273877" y="2757388"/>
              <a:ext cx="1997007" cy="725057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cs typeface=""/>
                </a:rPr>
                <a:t>Fortran</a:t>
              </a:r>
              <a:endParaRPr lang="en-US" dirty="0">
                <a:solidFill>
                  <a:schemeClr val="bg1"/>
                </a:solidFill>
                <a:cs typeface="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7277792" y="1917340"/>
              <a:ext cx="1997007" cy="725057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cs typeface=""/>
                </a:rPr>
                <a:t>C</a:t>
              </a:r>
              <a:endParaRPr lang="en-US" dirty="0">
                <a:solidFill>
                  <a:schemeClr val="bg1"/>
                </a:solidFill>
                <a:cs typeface="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7277792" y="2757389"/>
              <a:ext cx="1997007" cy="725057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cs typeface=""/>
                </a:rPr>
                <a:t>Python</a:t>
              </a:r>
              <a:endParaRPr lang="en-US" dirty="0">
                <a:solidFill>
                  <a:schemeClr val="bg1"/>
                </a:solidFill>
                <a:cs typeface=""/>
              </a:endParaRPr>
            </a:p>
          </p:txBody>
        </p:sp>
        <p:cxnSp>
          <p:nvCxnSpPr>
            <p:cNvPr id="52" name="Shape 106"/>
            <p:cNvCxnSpPr>
              <a:stCxn id="41" idx="0"/>
              <a:endCxn id="46" idx="6"/>
            </p:cNvCxnSpPr>
            <p:nvPr/>
          </p:nvCxnSpPr>
          <p:spPr>
            <a:xfrm rot="16200000" flipV="1">
              <a:off x="4940726" y="3585603"/>
              <a:ext cx="3129951" cy="469633"/>
            </a:xfrm>
            <a:prstGeom prst="curvedConnector2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hape 107"/>
            <p:cNvCxnSpPr>
              <a:stCxn id="41" idx="0"/>
              <a:endCxn id="50" idx="2"/>
            </p:cNvCxnSpPr>
            <p:nvPr/>
          </p:nvCxnSpPr>
          <p:spPr>
            <a:xfrm rot="5400000" flipH="1" flipV="1">
              <a:off x="5456391" y="3563995"/>
              <a:ext cx="3105526" cy="537275"/>
            </a:xfrm>
            <a:prstGeom prst="curvedConnector2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hape 108"/>
            <p:cNvCxnSpPr>
              <a:stCxn id="41" idx="0"/>
              <a:endCxn id="49" idx="6"/>
            </p:cNvCxnSpPr>
            <p:nvPr/>
          </p:nvCxnSpPr>
          <p:spPr>
            <a:xfrm rot="16200000" flipV="1">
              <a:off x="5372962" y="4017839"/>
              <a:ext cx="2265478" cy="469633"/>
            </a:xfrm>
            <a:prstGeom prst="curvedConnector2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hape 109"/>
            <p:cNvCxnSpPr>
              <a:stCxn id="41" idx="0"/>
              <a:endCxn id="51" idx="2"/>
            </p:cNvCxnSpPr>
            <p:nvPr/>
          </p:nvCxnSpPr>
          <p:spPr>
            <a:xfrm rot="5400000" flipH="1" flipV="1">
              <a:off x="5876416" y="3984020"/>
              <a:ext cx="2265477" cy="537275"/>
            </a:xfrm>
            <a:prstGeom prst="curvedConnector2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Isosceles Triangle 55"/>
            <p:cNvSpPr/>
            <p:nvPr/>
          </p:nvSpPr>
          <p:spPr>
            <a:xfrm rot="3462971">
              <a:off x="7142639" y="2186876"/>
              <a:ext cx="235939" cy="224216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cs typeface=""/>
              </a:endParaRPr>
            </a:p>
          </p:txBody>
        </p:sp>
        <p:sp>
          <p:nvSpPr>
            <p:cNvPr id="57" name="Isosceles Triangle 56"/>
            <p:cNvSpPr/>
            <p:nvPr/>
          </p:nvSpPr>
          <p:spPr>
            <a:xfrm rot="3462971">
              <a:off x="7142639" y="3069039"/>
              <a:ext cx="235939" cy="224216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cs typeface=""/>
              </a:endParaRPr>
            </a:p>
          </p:txBody>
        </p:sp>
        <p:sp>
          <p:nvSpPr>
            <p:cNvPr id="58" name="Isosceles Triangle 57"/>
            <p:cNvSpPr/>
            <p:nvPr/>
          </p:nvSpPr>
          <p:spPr>
            <a:xfrm rot="18137029" flipH="1">
              <a:off x="6112172" y="2164975"/>
              <a:ext cx="235939" cy="224216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cs typeface=""/>
              </a:endParaRPr>
            </a:p>
          </p:txBody>
        </p:sp>
        <p:sp>
          <p:nvSpPr>
            <p:cNvPr id="59" name="Isosceles Triangle 58"/>
            <p:cNvSpPr/>
            <p:nvPr/>
          </p:nvSpPr>
          <p:spPr>
            <a:xfrm rot="18137029" flipH="1">
              <a:off x="6112173" y="2986077"/>
              <a:ext cx="235939" cy="224216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cs typeface="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5636928" y="3983490"/>
              <a:ext cx="2246110" cy="763952"/>
            </a:xfrm>
            <a:prstGeom prst="ellips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cs typeface=""/>
                </a:rPr>
                <a:t>Code</a:t>
              </a:r>
              <a:endParaRPr lang="en-US" sz="2400" dirty="0">
                <a:cs typeface=""/>
              </a:endParaRPr>
            </a:p>
          </p:txBody>
        </p:sp>
        <p:cxnSp>
          <p:nvCxnSpPr>
            <p:cNvPr id="61" name="Straight Arrow Connector 60"/>
            <p:cNvCxnSpPr>
              <a:stCxn id="60" idx="6"/>
              <a:endCxn id="65" idx="1"/>
            </p:cNvCxnSpPr>
            <p:nvPr/>
          </p:nvCxnSpPr>
          <p:spPr>
            <a:xfrm flipV="1">
              <a:off x="7883038" y="4354682"/>
              <a:ext cx="2569646" cy="1078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7900571" y="3815561"/>
              <a:ext cx="2539904" cy="60679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+mn-lt"/>
                  <a:cs typeface=""/>
                </a:rPr>
                <a:t>optimized</a:t>
              </a:r>
              <a:endParaRPr lang="en-US" sz="2000" dirty="0">
                <a:latin typeface="+mn-lt"/>
                <a:cs typeface="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907787" y="2218376"/>
              <a:ext cx="2757289" cy="107355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latin typeface="+mn-lt"/>
                  <a:cs typeface=""/>
                </a:rPr>
                <a:t>Domain Specific</a:t>
              </a:r>
              <a:br>
                <a:rPr lang="en-US" sz="2000" dirty="0" smtClean="0">
                  <a:latin typeface="+mn-lt"/>
                  <a:cs typeface=""/>
                </a:rPr>
              </a:br>
              <a:r>
                <a:rPr lang="en-US" sz="2000" dirty="0" smtClean="0">
                  <a:latin typeface="+mn-lt"/>
                  <a:cs typeface=""/>
                </a:rPr>
                <a:t>Language</a:t>
              </a:r>
              <a:endParaRPr lang="en-US" sz="2000" dirty="0">
                <a:latin typeface="+mn-lt"/>
                <a:cs typeface=""/>
              </a:endParaRP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10452683" y="1896893"/>
              <a:ext cx="3417998" cy="4209284"/>
              <a:chOff x="6737383" y="2286354"/>
              <a:chExt cx="1707671" cy="2318416"/>
            </a:xfrm>
            <a:effectLst/>
          </p:grpSpPr>
          <p:sp>
            <p:nvSpPr>
              <p:cNvPr id="65" name="Rounded Rectangle 64"/>
              <p:cNvSpPr/>
              <p:nvPr/>
            </p:nvSpPr>
            <p:spPr>
              <a:xfrm>
                <a:off x="6737383" y="2675371"/>
                <a:ext cx="1707671" cy="1929399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5400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cs typeface=""/>
                </a:endParaRPr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6819852" y="2751170"/>
                <a:ext cx="1526235" cy="350478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smtClean="0">
                    <a:solidFill>
                      <a:srgbClr val="000000"/>
                    </a:solidFill>
                    <a:cs typeface=""/>
                  </a:rPr>
                  <a:t>Serial</a:t>
                </a:r>
                <a:endParaRPr lang="en-US" sz="2000" dirty="0">
                  <a:solidFill>
                    <a:srgbClr val="000000"/>
                  </a:solidFill>
                  <a:cs typeface=""/>
                </a:endParaRPr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6819852" y="3195444"/>
                <a:ext cx="1526235" cy="350478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smtClean="0">
                    <a:solidFill>
                      <a:srgbClr val="000000"/>
                    </a:solidFill>
                    <a:cs typeface=""/>
                  </a:rPr>
                  <a:t>Multi-core</a:t>
                </a:r>
                <a:endParaRPr lang="en-US" sz="2000" dirty="0">
                  <a:solidFill>
                    <a:srgbClr val="000000"/>
                  </a:solidFill>
                  <a:cs typeface=""/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6819852" y="3639718"/>
                <a:ext cx="1526235" cy="350478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smtClean="0">
                    <a:solidFill>
                      <a:srgbClr val="000000"/>
                    </a:solidFill>
                    <a:cs typeface=""/>
                  </a:rPr>
                  <a:t>GPGPU</a:t>
                </a:r>
                <a:endParaRPr lang="en-US" sz="2000" dirty="0">
                  <a:solidFill>
                    <a:srgbClr val="000000"/>
                  </a:solidFill>
                  <a:cs typeface="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6819852" y="4083992"/>
                <a:ext cx="1526235" cy="350478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rgbClr val="000000"/>
                    </a:solidFill>
                    <a:cs typeface=""/>
                  </a:rPr>
                  <a:t>Intel </a:t>
                </a:r>
                <a:r>
                  <a:rPr lang="en-US" sz="2000" dirty="0" smtClean="0">
                    <a:solidFill>
                      <a:srgbClr val="000000"/>
                    </a:solidFill>
                    <a:cs typeface=""/>
                  </a:rPr>
                  <a:t>MIC</a:t>
                </a:r>
                <a:endParaRPr lang="en-US" sz="2000" dirty="0">
                  <a:solidFill>
                    <a:srgbClr val="000000"/>
                  </a:solidFill>
                  <a:cs typeface="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6877581" y="2286354"/>
                <a:ext cx="1438010" cy="385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+mn-lt"/>
                    <a:cs typeface=""/>
                  </a:rPr>
                  <a:t>Architecture</a:t>
                </a:r>
                <a:endParaRPr lang="en-US" sz="2400" dirty="0">
                  <a:latin typeface="+mn-lt"/>
                  <a:cs typeface=""/>
                </a:endParaRPr>
              </a:p>
            </p:txBody>
          </p:sp>
        </p:grpSp>
      </p:grpSp>
      <p:pic>
        <p:nvPicPr>
          <p:cNvPr id="72" name="Picture 71" descr="openmp_lg_transparen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06" y="5474148"/>
            <a:ext cx="2326861" cy="833110"/>
          </a:xfrm>
          <a:prstGeom prst="rect">
            <a:avLst/>
          </a:prstGeom>
        </p:spPr>
      </p:pic>
      <p:pic>
        <p:nvPicPr>
          <p:cNvPr id="73" name="Picture 72" descr="nvidia-cud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216" y="5235617"/>
            <a:ext cx="1768385" cy="1071641"/>
          </a:xfrm>
          <a:prstGeom prst="rect">
            <a:avLst/>
          </a:prstGeom>
        </p:spPr>
      </p:pic>
      <p:pic>
        <p:nvPicPr>
          <p:cNvPr id="74" name="Picture 73" descr="xeon_Phi_102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457" y="5172981"/>
            <a:ext cx="1512369" cy="113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911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TAU Supports All HPC Platforms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8</a:t>
            </a:fld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983159" y="1428986"/>
            <a:ext cx="19800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Fortran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49759" y="819386"/>
            <a:ext cx="16671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C/C++</a:t>
            </a:r>
            <a:endParaRPr lang="en-US" sz="4000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5783759" y="1809986"/>
            <a:ext cx="13258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Java</a:t>
            </a:r>
            <a:endParaRPr lang="en-US" sz="4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745159" y="2876786"/>
            <a:ext cx="13245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3"/>
                </a:solidFill>
              </a:rPr>
              <a:t>GNU</a:t>
            </a:r>
            <a:endParaRPr lang="en-US" sz="4000" b="1" dirty="0">
              <a:solidFill>
                <a:schemeClr val="accent3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155359" y="1733786"/>
            <a:ext cx="10427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MPI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088559" y="2419586"/>
            <a:ext cx="22557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OpenMP</a:t>
            </a:r>
            <a:endParaRPr lang="en-US" sz="4000" b="1" dirty="0"/>
          </a:p>
        </p:txBody>
      </p:sp>
      <p:sp>
        <p:nvSpPr>
          <p:cNvPr id="74" name="TextBox 73"/>
          <p:cNvSpPr txBox="1"/>
          <p:nvPr/>
        </p:nvSpPr>
        <p:spPr>
          <a:xfrm>
            <a:off x="4488359" y="3181586"/>
            <a:ext cx="10683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PGI</a:t>
            </a:r>
            <a:endParaRPr lang="en-US" sz="4000" b="1" dirty="0"/>
          </a:p>
        </p:txBody>
      </p:sp>
      <p:sp>
        <p:nvSpPr>
          <p:cNvPr id="75" name="TextBox 74"/>
          <p:cNvSpPr txBox="1"/>
          <p:nvPr/>
        </p:nvSpPr>
        <p:spPr>
          <a:xfrm>
            <a:off x="2659559" y="895586"/>
            <a:ext cx="16474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3"/>
                </a:solidFill>
              </a:rPr>
              <a:t>CUDA</a:t>
            </a:r>
            <a:endParaRPr lang="en-US" sz="4000" b="1" dirty="0">
              <a:solidFill>
                <a:schemeClr val="accent3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412159" y="819386"/>
            <a:ext cx="12676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UPC</a:t>
            </a:r>
            <a:endParaRPr lang="en-US" sz="4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707559" y="3257786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</a:rPr>
              <a:t>Cray</a:t>
            </a:r>
            <a:endParaRPr 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774359" y="895586"/>
            <a:ext cx="1922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3"/>
                </a:solidFill>
              </a:rPr>
              <a:t>Python</a:t>
            </a:r>
            <a:endParaRPr lang="en-US" sz="4000" b="1" dirty="0">
              <a:solidFill>
                <a:schemeClr val="accent3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49759" y="2876786"/>
            <a:ext cx="1239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  <a:t>Intel</a:t>
            </a:r>
            <a:endParaRPr lang="en-US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964359" y="3333986"/>
            <a:ext cx="15427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LLVM</a:t>
            </a:r>
            <a:endParaRPr lang="en-US" sz="4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25959" y="2114786"/>
            <a:ext cx="2350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/>
              <a:t>pthreads</a:t>
            </a:r>
            <a:endParaRPr lang="en-US" sz="4000" b="1" dirty="0"/>
          </a:p>
        </p:txBody>
      </p:sp>
      <p:sp>
        <p:nvSpPr>
          <p:cNvPr id="82" name="TextBox 81"/>
          <p:cNvSpPr txBox="1"/>
          <p:nvPr/>
        </p:nvSpPr>
        <p:spPr>
          <a:xfrm>
            <a:off x="602159" y="3638786"/>
            <a:ext cx="19672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</a:rPr>
              <a:t>MinGW</a:t>
            </a:r>
            <a:endParaRPr 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735759" y="4095986"/>
            <a:ext cx="15524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3">
                    <a:lumMod val="75000"/>
                  </a:schemeClr>
                </a:solidFill>
              </a:rPr>
              <a:t>Linux</a:t>
            </a:r>
            <a:endParaRPr lang="en-US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640759" y="4019786"/>
            <a:ext cx="2431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3366FF"/>
                </a:solidFill>
              </a:rPr>
              <a:t>Windows</a:t>
            </a:r>
            <a:endParaRPr lang="en-US" sz="4000" b="1" dirty="0">
              <a:solidFill>
                <a:srgbClr val="3366FF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155359" y="3867386"/>
            <a:ext cx="10438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  <a:t>AIX</a:t>
            </a:r>
            <a:endParaRPr lang="en-US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231559" y="3105386"/>
            <a:ext cx="1153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8064A2"/>
                </a:solidFill>
              </a:rPr>
              <a:t>Sun</a:t>
            </a:r>
            <a:endParaRPr lang="en-US" sz="4000" b="1" dirty="0">
              <a:solidFill>
                <a:srgbClr val="8064A2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040559" y="1657586"/>
            <a:ext cx="26069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</a:rPr>
              <a:t>OpenACC</a:t>
            </a:r>
            <a:endParaRPr lang="en-US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25959" y="4553186"/>
            <a:ext cx="1981200" cy="1569660"/>
          </a:xfrm>
          <a:prstGeom prst="rect">
            <a:avLst/>
          </a:prstGeom>
          <a:noFill/>
          <a:ln w="28575" cap="flat" cmpd="sng" algn="ctr">
            <a:solidFill>
              <a:srgbClr val="4F81BD"/>
            </a:solidFill>
            <a:prstDash val="sysDash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Insert yours </a:t>
            </a:r>
            <a:br>
              <a:rPr lang="en-US" sz="3200" b="1" dirty="0" smtClean="0"/>
            </a:br>
            <a:r>
              <a:rPr lang="en-US" sz="3200" b="1" dirty="0" smtClean="0"/>
              <a:t>here</a:t>
            </a:r>
            <a:endParaRPr lang="en-US" sz="3200" b="1" dirty="0"/>
          </a:p>
        </p:txBody>
      </p:sp>
      <p:sp>
        <p:nvSpPr>
          <p:cNvPr id="89" name="TextBox 88"/>
          <p:cNvSpPr txBox="1"/>
          <p:nvPr/>
        </p:nvSpPr>
        <p:spPr>
          <a:xfrm>
            <a:off x="3345359" y="2419586"/>
            <a:ext cx="23219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Intel MIC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2735759" y="4781786"/>
            <a:ext cx="2579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</a:rPr>
              <a:t>BlueGene</a:t>
            </a:r>
            <a:endParaRPr lang="en-US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783759" y="1200386"/>
            <a:ext cx="10683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</a:rPr>
              <a:t>GPI</a:t>
            </a:r>
            <a:endParaRPr 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326559" y="4705586"/>
            <a:ext cx="18658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8064A2"/>
                </a:solidFill>
              </a:rPr>
              <a:t>Fujitsu</a:t>
            </a:r>
            <a:endParaRPr lang="en-US" sz="4000" b="1" dirty="0">
              <a:solidFill>
                <a:srgbClr val="8064A2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307759" y="4705586"/>
            <a:ext cx="13528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ARM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850559" y="5467586"/>
            <a:ext cx="14157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OS X</a:t>
            </a:r>
            <a:endParaRPr lang="en-US" sz="4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194996" y="5520493"/>
            <a:ext cx="11775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MPC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2876933" y="5489672"/>
            <a:ext cx="1905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Android</a:t>
            </a:r>
            <a:endParaRPr lang="en-US" sz="4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012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Courier New"/>
                <a:cs typeface="Courier New"/>
              </a:rPr>
              <a:t>$ cd 05_fixedgrid-chem.c_py</a:t>
            </a:r>
          </a:p>
          <a:p>
            <a:pPr marL="0" indent="0">
              <a:buNone/>
            </a:pPr>
            <a:r>
              <a:rPr lang="en-US" sz="2800" dirty="0" smtClean="0">
                <a:latin typeface="Courier New"/>
                <a:cs typeface="Courier New"/>
              </a:rPr>
              <a:t>$ make</a:t>
            </a:r>
          </a:p>
          <a:p>
            <a:pPr marL="0" indent="0">
              <a:buNone/>
            </a:pPr>
            <a:r>
              <a:rPr lang="en-US" sz="2800" dirty="0" smtClean="0">
                <a:latin typeface="Courier New"/>
                <a:cs typeface="Courier New"/>
              </a:rPr>
              <a:t>$ </a:t>
            </a:r>
            <a:r>
              <a:rPr lang="en-US" sz="2800" dirty="0" err="1" smtClean="0">
                <a:latin typeface="Courier New"/>
                <a:cs typeface="Courier New"/>
              </a:rPr>
              <a:t>mpirun</a:t>
            </a:r>
            <a:r>
              <a:rPr lang="en-US" sz="2800" dirty="0" smtClean="0">
                <a:latin typeface="Courier New"/>
                <a:cs typeface="Courier New"/>
              </a:rPr>
              <a:t> –</a:t>
            </a:r>
            <a:r>
              <a:rPr lang="en-US" sz="2800" dirty="0" err="1" smtClean="0">
                <a:latin typeface="Courier New"/>
                <a:cs typeface="Courier New"/>
              </a:rPr>
              <a:t>np</a:t>
            </a:r>
            <a:r>
              <a:rPr lang="en-US" sz="2800" dirty="0" smtClean="0">
                <a:latin typeface="Courier New"/>
                <a:cs typeface="Courier New"/>
              </a:rPr>
              <a:t> 4 python </a:t>
            </a:r>
            <a:r>
              <a:rPr lang="en-US" sz="2800" dirty="0" err="1" smtClean="0">
                <a:latin typeface="Courier New"/>
                <a:cs typeface="Courier New"/>
              </a:rPr>
              <a:t>fixedgrid.py</a:t>
            </a:r>
            <a:endParaRPr lang="en-US" sz="2800" dirty="0" smtClean="0">
              <a:latin typeface="Courier New"/>
              <a:cs typeface="Courier New"/>
            </a:endParaRPr>
          </a:p>
          <a:p>
            <a:pPr marL="0" indent="0">
              <a:buNone/>
            </a:pPr>
            <a:endParaRPr lang="en-US" sz="2800" dirty="0" smtClean="0">
              <a:cs typeface="Courier New"/>
            </a:endParaRPr>
          </a:p>
          <a:p>
            <a:pPr marL="0" indent="0">
              <a:buNone/>
            </a:pPr>
            <a:r>
              <a:rPr lang="en-US" sz="2800" dirty="0" smtClean="0">
                <a:cs typeface="Courier New"/>
              </a:rPr>
              <a:t>Run with </a:t>
            </a:r>
            <a:r>
              <a:rPr lang="en-US" sz="2800" dirty="0" err="1" smtClean="0">
                <a:cs typeface="Courier New"/>
              </a:rPr>
              <a:t>tau_exec</a:t>
            </a:r>
            <a:r>
              <a:rPr lang="en-US" sz="2800" dirty="0" smtClean="0">
                <a:cs typeface="Courier New"/>
              </a:rPr>
              <a:t> and </a:t>
            </a:r>
            <a:r>
              <a:rPr lang="en-US" sz="2800" dirty="0" err="1" smtClean="0">
                <a:cs typeface="Courier New"/>
              </a:rPr>
              <a:t>wrapper.py</a:t>
            </a:r>
            <a:r>
              <a:rPr lang="en-US" sz="2800" dirty="0" smtClean="0">
                <a:cs typeface="Courier New"/>
              </a:rPr>
              <a:t> to generate profiles:</a:t>
            </a:r>
          </a:p>
          <a:p>
            <a:pPr marL="0" indent="0">
              <a:buNone/>
            </a:pPr>
            <a:r>
              <a:rPr lang="en-US" sz="2400" dirty="0" smtClean="0">
                <a:latin typeface="Courier New"/>
                <a:cs typeface="Courier New"/>
              </a:rPr>
              <a:t>$ make clean </a:t>
            </a:r>
          </a:p>
          <a:p>
            <a:pPr marL="0" indent="0">
              <a:buNone/>
            </a:pPr>
            <a:r>
              <a:rPr lang="en-US" sz="2400" dirty="0" smtClean="0">
                <a:latin typeface="Courier New"/>
                <a:cs typeface="Courier New"/>
              </a:rPr>
              <a:t>$ make </a:t>
            </a:r>
            <a:r>
              <a:rPr lang="en-US" sz="2400" b="1" dirty="0" smtClean="0">
                <a:solidFill>
                  <a:srgbClr val="FF0900"/>
                </a:solidFill>
                <a:latin typeface="Courier New"/>
                <a:cs typeface="Courier New"/>
              </a:rPr>
              <a:t>CC=</a:t>
            </a:r>
            <a:r>
              <a:rPr lang="en-US" sz="2400" b="1" dirty="0" err="1" smtClean="0">
                <a:solidFill>
                  <a:srgbClr val="FF0900"/>
                </a:solidFill>
                <a:latin typeface="Courier New"/>
                <a:cs typeface="Courier New"/>
              </a:rPr>
              <a:t>tau_cc.sh</a:t>
            </a:r>
            <a:endParaRPr lang="en-US" sz="2400" b="1" dirty="0" smtClean="0">
              <a:solidFill>
                <a:srgbClr val="FF0900"/>
              </a:solidFill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2400" dirty="0" smtClean="0">
                <a:latin typeface="Courier New"/>
                <a:cs typeface="Courier New"/>
              </a:rPr>
              <a:t>$ </a:t>
            </a:r>
            <a:r>
              <a:rPr lang="en-US" sz="2400" dirty="0" err="1" smtClean="0">
                <a:latin typeface="Courier New"/>
                <a:cs typeface="Courier New"/>
              </a:rPr>
              <a:t>mpirun</a:t>
            </a:r>
            <a:r>
              <a:rPr lang="en-US" sz="2400" dirty="0" smtClean="0">
                <a:latin typeface="Courier New"/>
                <a:cs typeface="Courier New"/>
              </a:rPr>
              <a:t> </a:t>
            </a:r>
            <a:r>
              <a:rPr lang="en-US" sz="2400" dirty="0">
                <a:latin typeface="Courier New"/>
                <a:cs typeface="Courier New"/>
              </a:rPr>
              <a:t>-</a:t>
            </a:r>
            <a:r>
              <a:rPr lang="en-US" sz="2400" dirty="0" err="1">
                <a:latin typeface="Courier New"/>
                <a:cs typeface="Courier New"/>
              </a:rPr>
              <a:t>np</a:t>
            </a:r>
            <a:r>
              <a:rPr lang="en-US" sz="2400" dirty="0">
                <a:latin typeface="Courier New"/>
                <a:cs typeface="Courier New"/>
              </a:rPr>
              <a:t> 4 </a:t>
            </a:r>
            <a:r>
              <a:rPr lang="en-US" sz="2400" b="1" dirty="0" err="1">
                <a:solidFill>
                  <a:srgbClr val="FF0900"/>
                </a:solidFill>
                <a:latin typeface="Courier New"/>
                <a:cs typeface="Courier New"/>
              </a:rPr>
              <a:t>tau_exec</a:t>
            </a:r>
            <a:r>
              <a:rPr lang="en-US" sz="2400" dirty="0">
                <a:solidFill>
                  <a:srgbClr val="FF0900"/>
                </a:solidFill>
                <a:latin typeface="Courier New"/>
                <a:cs typeface="Courier New"/>
              </a:rPr>
              <a:t> </a:t>
            </a:r>
            <a:r>
              <a:rPr lang="en-US" sz="2400" dirty="0">
                <a:latin typeface="Courier New"/>
                <a:cs typeface="Courier New"/>
              </a:rPr>
              <a:t>-T </a:t>
            </a:r>
            <a:r>
              <a:rPr lang="en-US" sz="2400" dirty="0" err="1">
                <a:latin typeface="Courier New"/>
                <a:cs typeface="Courier New"/>
              </a:rPr>
              <a:t>python,</a:t>
            </a:r>
            <a:r>
              <a:rPr lang="en-US" sz="2400" dirty="0" err="1" smtClean="0">
                <a:latin typeface="Courier New"/>
                <a:cs typeface="Courier New"/>
              </a:rPr>
              <a:t>mpi,</a:t>
            </a:r>
            <a:r>
              <a:rPr lang="en-US" sz="2400" b="1" dirty="0" err="1" smtClean="0">
                <a:solidFill>
                  <a:schemeClr val="accent2"/>
                </a:solidFill>
                <a:latin typeface="Courier New"/>
                <a:cs typeface="Courier New"/>
              </a:rPr>
              <a:t>openmp</a:t>
            </a:r>
            <a:r>
              <a:rPr lang="en-US" sz="2400" dirty="0" smtClean="0">
                <a:latin typeface="Courier New"/>
                <a:cs typeface="Courier New"/>
              </a:rPr>
              <a:t> \</a:t>
            </a:r>
            <a:br>
              <a:rPr lang="en-US" sz="2400" dirty="0" smtClean="0">
                <a:latin typeface="Courier New"/>
                <a:cs typeface="Courier New"/>
              </a:rPr>
            </a:br>
            <a:r>
              <a:rPr lang="en-US" sz="2400" dirty="0" smtClean="0">
                <a:latin typeface="Courier New"/>
                <a:cs typeface="Courier New"/>
              </a:rPr>
              <a:t>      python </a:t>
            </a:r>
            <a:r>
              <a:rPr lang="en-US" sz="2400" b="1" dirty="0" err="1" smtClean="0">
                <a:solidFill>
                  <a:schemeClr val="accent2"/>
                </a:solidFill>
                <a:latin typeface="Courier New"/>
                <a:cs typeface="Courier New"/>
              </a:rPr>
              <a:t>wrapper.py</a:t>
            </a:r>
            <a:endParaRPr lang="en-US" sz="2400" b="1" dirty="0" smtClean="0">
              <a:solidFill>
                <a:schemeClr val="accent2"/>
              </a:solidFill>
              <a:latin typeface="Courier New"/>
              <a:cs typeface="Courier New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80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TAU + Python + mpi4py + C + </a:t>
            </a:r>
            <a:r>
              <a:rPr lang="en-US" dirty="0" err="1" smtClean="0"/>
              <a:t>OpenMP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394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81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MPI + </a:t>
            </a:r>
            <a:r>
              <a:rPr lang="en-US" dirty="0" err="1" smtClean="0"/>
              <a:t>OpenMP</a:t>
            </a:r>
            <a:r>
              <a:rPr lang="en-US" dirty="0" smtClean="0"/>
              <a:t> Profiles</a:t>
            </a:r>
            <a:endParaRPr lang="en-US" dirty="0"/>
          </a:p>
        </p:txBody>
      </p:sp>
      <p:pic>
        <p:nvPicPr>
          <p:cNvPr id="6" name="Picture 5" descr="ParaProfScreenSnapz0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091" y="855072"/>
            <a:ext cx="6557818" cy="551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4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82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Rank 0, Thread 0</a:t>
            </a:r>
            <a:endParaRPr lang="en-US" dirty="0"/>
          </a:p>
        </p:txBody>
      </p:sp>
      <p:pic>
        <p:nvPicPr>
          <p:cNvPr id="6" name="Picture 5" descr="ParaProfScreenSnapz0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86"/>
          <a:stretch/>
        </p:blipFill>
        <p:spPr>
          <a:xfrm>
            <a:off x="495380" y="1280548"/>
            <a:ext cx="8153241" cy="370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63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83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Rank 0, Thread 1</a:t>
            </a:r>
            <a:endParaRPr lang="en-US" dirty="0"/>
          </a:p>
        </p:txBody>
      </p:sp>
      <p:pic>
        <p:nvPicPr>
          <p:cNvPr id="6" name="Picture 5" descr="ParaProfScreenSnapz0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19" y="1619680"/>
            <a:ext cx="8682182" cy="315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9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Hands-on: Debugging</a:t>
            </a:r>
            <a:endParaRPr lang="en-US" sz="1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Python Performance Evaluation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15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Courier New"/>
                <a:cs typeface="Courier New"/>
              </a:rPr>
              <a:t>$ cd 06_debugging</a:t>
            </a:r>
          </a:p>
          <a:p>
            <a:pPr marL="0" indent="0">
              <a:buNone/>
            </a:pPr>
            <a:r>
              <a:rPr lang="en-US" sz="2800" dirty="0" smtClean="0">
                <a:latin typeface="Courier New"/>
                <a:cs typeface="Courier New"/>
              </a:rPr>
              <a:t>$ make</a:t>
            </a:r>
          </a:p>
          <a:p>
            <a:pPr marL="0" indent="0">
              <a:buNone/>
            </a:pPr>
            <a:r>
              <a:rPr lang="en-US" sz="2800" dirty="0" smtClean="0">
                <a:latin typeface="Courier New"/>
                <a:cs typeface="Courier New"/>
              </a:rPr>
              <a:t>$ </a:t>
            </a:r>
            <a:r>
              <a:rPr lang="en-US" sz="2800" dirty="0" err="1" smtClean="0">
                <a:latin typeface="Courier New"/>
                <a:cs typeface="Courier New"/>
              </a:rPr>
              <a:t>tau_python</a:t>
            </a:r>
            <a:r>
              <a:rPr lang="en-US" sz="2800" dirty="0" smtClean="0">
                <a:latin typeface="Courier New"/>
                <a:cs typeface="Courier New"/>
              </a:rPr>
              <a:t> </a:t>
            </a:r>
            <a:r>
              <a:rPr lang="en-US" sz="2800" dirty="0" err="1" smtClean="0">
                <a:latin typeface="Courier New"/>
                <a:cs typeface="Courier New"/>
              </a:rPr>
              <a:t>samarcrun.py</a:t>
            </a:r>
            <a:endParaRPr lang="en-US" sz="2800" dirty="0" smtClean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2800" dirty="0"/>
              <a:t>TAU: Caught signal 8 (Floating point exception), </a:t>
            </a:r>
            <a:r>
              <a:rPr lang="en-US" sz="2800" dirty="0" smtClean="0"/>
              <a:t>…</a:t>
            </a:r>
          </a:p>
          <a:p>
            <a:pPr marL="0" indent="0">
              <a:buNone/>
            </a:pPr>
            <a:endParaRPr lang="en-US" sz="2800" dirty="0" smtClean="0">
              <a:cs typeface="Courier New"/>
            </a:endParaRPr>
          </a:p>
          <a:p>
            <a:pPr marL="0" indent="0">
              <a:buNone/>
            </a:pPr>
            <a:r>
              <a:rPr lang="en-US" sz="2800" dirty="0" smtClean="0">
                <a:cs typeface="Courier New"/>
              </a:rPr>
              <a:t>To see stack trace on command line:</a:t>
            </a:r>
          </a:p>
          <a:p>
            <a:pPr marL="0" indent="0">
              <a:buNone/>
            </a:pPr>
            <a:r>
              <a:rPr lang="en-US" sz="2800" dirty="0" smtClean="0">
                <a:latin typeface="Courier New"/>
                <a:cs typeface="Courier New"/>
              </a:rPr>
              <a:t>$ </a:t>
            </a:r>
            <a:r>
              <a:rPr lang="en-US" sz="2800" dirty="0" err="1" smtClean="0">
                <a:latin typeface="Courier New"/>
                <a:cs typeface="Courier New"/>
              </a:rPr>
              <a:t>paraprof</a:t>
            </a:r>
            <a:r>
              <a:rPr lang="en-US" sz="2800" dirty="0" smtClean="0">
                <a:latin typeface="Courier New"/>
                <a:cs typeface="Courier New"/>
              </a:rPr>
              <a:t> -d | </a:t>
            </a:r>
            <a:r>
              <a:rPr lang="en-US" sz="2800" dirty="0" err="1" smtClean="0">
                <a:latin typeface="Courier New"/>
                <a:cs typeface="Courier New"/>
              </a:rPr>
              <a:t>grep</a:t>
            </a:r>
            <a:r>
              <a:rPr lang="en-US" sz="2800" dirty="0" smtClean="0">
                <a:latin typeface="Courier New"/>
                <a:cs typeface="Courier New"/>
              </a:rPr>
              <a:t> BACKTRACE</a:t>
            </a:r>
          </a:p>
          <a:p>
            <a:pPr marL="0" indent="0">
              <a:buNone/>
            </a:pPr>
            <a:endParaRPr lang="en-US" sz="2800" dirty="0" smtClean="0">
              <a:latin typeface="Courier New"/>
              <a:cs typeface="Courier New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85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TAU + Python + mpi4py + C + </a:t>
            </a:r>
            <a:r>
              <a:rPr lang="en-US" dirty="0" err="1" smtClean="0"/>
              <a:t>OpenMP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159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86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Backtrace</a:t>
            </a:r>
            <a:r>
              <a:rPr lang="en-US" dirty="0" smtClean="0"/>
              <a:t> Shown in </a:t>
            </a:r>
            <a:r>
              <a:rPr lang="en-US" dirty="0" err="1" smtClean="0"/>
              <a:t>ParaProf</a:t>
            </a:r>
            <a:endParaRPr lang="en-US" dirty="0"/>
          </a:p>
        </p:txBody>
      </p:sp>
      <p:pic>
        <p:nvPicPr>
          <p:cNvPr id="2" name="Picture 1" descr="ParaProfScreenSnapz0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8059"/>
            <a:ext cx="9144000" cy="45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978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Hands-on: tau and </a:t>
            </a:r>
            <a:r>
              <a:rPr lang="en-US" dirty="0" err="1" smtClean="0"/>
              <a:t>ipython</a:t>
            </a:r>
            <a:endParaRPr lang="en-US" sz="1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Python Performance Evaluation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928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88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TAU in </a:t>
            </a:r>
            <a:r>
              <a:rPr lang="en-US" dirty="0" err="1" smtClean="0"/>
              <a:t>IPython</a:t>
            </a:r>
            <a:r>
              <a:rPr lang="en-US" dirty="0" smtClean="0"/>
              <a:t> Notebook</a:t>
            </a:r>
            <a:endParaRPr lang="en-US" dirty="0"/>
          </a:p>
        </p:txBody>
      </p:sp>
      <p:pic>
        <p:nvPicPr>
          <p:cNvPr id="9" name="Picture 8" descr="Google ChromeScreenSnapz0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37" y="981362"/>
            <a:ext cx="5264726" cy="532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194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Python Performance Evaluation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02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Vocabulary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Python Performance Evaluation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546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Download TAU from U. Oregon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19865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lIns="91435" tIns="45718" rIns="91435" bIns="45718"/>
          <a:lstStyle/>
          <a:p>
            <a:fld id="{32EB1479-0C95-554E-9002-A429AA401299}" type="slidenum">
              <a:rPr lang="en-US">
                <a:solidFill>
                  <a:srgbClr val="898989"/>
                </a:solidFill>
                <a:ea typeface="ＭＳ Ｐゴシック" pitchFamily="-1" charset="-128"/>
                <a:cs typeface="ＭＳ Ｐゴシック" pitchFamily="-1" charset="-128"/>
              </a:rPr>
              <a:pPr/>
              <a:t>90</a:t>
            </a:fld>
            <a:endParaRPr lang="en-US" dirty="0">
              <a:solidFill>
                <a:srgbClr val="898989"/>
              </a:solidFill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98659" name="Subtitle 6"/>
          <p:cNvSpPr txBox="1">
            <a:spLocks/>
          </p:cNvSpPr>
          <p:nvPr/>
        </p:nvSpPr>
        <p:spPr bwMode="auto">
          <a:xfrm>
            <a:off x="419100" y="3276600"/>
            <a:ext cx="8305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 eaLnBrk="0" hangingPunct="0">
              <a:spcBef>
                <a:spcPct val="20000"/>
              </a:spcBef>
              <a:buFont typeface="Arial" pitchFamily="-1" charset="0"/>
              <a:buNone/>
            </a:pPr>
            <a:r>
              <a:rPr lang="en-US" sz="2400" b="1" dirty="0">
                <a:latin typeface="Calibri" pitchFamily="-1" charset="0"/>
              </a:rPr>
              <a:t>http://</a:t>
            </a:r>
            <a:r>
              <a:rPr lang="en-US" sz="2400" b="1" dirty="0" err="1">
                <a:latin typeface="Calibri" pitchFamily="-1" charset="0"/>
              </a:rPr>
              <a:t>tau.uoregon.edu</a:t>
            </a:r>
            <a:r>
              <a:rPr lang="en-US" sz="2400" b="1" dirty="0">
                <a:latin typeface="Calibri" pitchFamily="-1" charset="0"/>
              </a:rPr>
              <a:t/>
            </a:r>
            <a:br>
              <a:rPr lang="en-US" sz="2400" b="1" dirty="0">
                <a:latin typeface="Calibri" pitchFamily="-1" charset="0"/>
              </a:rPr>
            </a:br>
            <a:endParaRPr lang="en-US" sz="2400" b="1" dirty="0">
              <a:latin typeface="Calibri" pitchFamily="-1" charset="0"/>
            </a:endParaRPr>
          </a:p>
          <a:p>
            <a:pPr marL="342900" indent="-342900" algn="ctr" eaLnBrk="0" hangingPunct="0">
              <a:spcBef>
                <a:spcPct val="20000"/>
              </a:spcBef>
              <a:buFont typeface="Arial" pitchFamily="-1" charset="0"/>
              <a:buNone/>
            </a:pPr>
            <a:r>
              <a:rPr lang="en-US" sz="2400" b="1" dirty="0">
                <a:latin typeface="Calibri" pitchFamily="-1" charset="0"/>
              </a:rPr>
              <a:t>http://</a:t>
            </a:r>
            <a:r>
              <a:rPr lang="en-US" sz="2400" b="1" dirty="0" err="1">
                <a:latin typeface="Calibri" pitchFamily="-1" charset="0"/>
              </a:rPr>
              <a:t>www.hpclinux.com</a:t>
            </a:r>
            <a:r>
              <a:rPr lang="en-US" sz="2400" b="1" dirty="0">
                <a:latin typeface="Calibri" pitchFamily="-1" charset="0"/>
              </a:rPr>
              <a:t> [</a:t>
            </a:r>
            <a:r>
              <a:rPr lang="en-US" sz="2400" b="1" dirty="0" err="1">
                <a:latin typeface="Calibri" pitchFamily="-1" charset="0"/>
              </a:rPr>
              <a:t>LiveDVD</a:t>
            </a:r>
            <a:r>
              <a:rPr lang="en-US" sz="2400" b="1" dirty="0" smtClean="0">
                <a:latin typeface="Calibri" pitchFamily="-1" charset="0"/>
              </a:rPr>
              <a:t>]</a:t>
            </a:r>
          </a:p>
          <a:p>
            <a:pPr marL="342900" indent="-342900" algn="ctr" eaLnBrk="0" hangingPunct="0">
              <a:spcBef>
                <a:spcPct val="20000"/>
              </a:spcBef>
              <a:buFont typeface="Arial" pitchFamily="-1" charset="0"/>
              <a:buNone/>
            </a:pPr>
            <a:endParaRPr lang="en-US" sz="2400" b="1" dirty="0" smtClean="0">
              <a:latin typeface="Calibri" pitchFamily="-1" charset="0"/>
            </a:endParaRPr>
          </a:p>
          <a:p>
            <a:pPr marL="342900" indent="-342900" algn="ctr" eaLnBrk="0" hangingPunct="0">
              <a:spcBef>
                <a:spcPct val="20000"/>
              </a:spcBef>
              <a:buFont typeface="Arial" pitchFamily="-1" charset="0"/>
              <a:buNone/>
            </a:pPr>
            <a:r>
              <a:rPr lang="en-US" sz="2400" b="1" dirty="0" smtClean="0">
                <a:latin typeface="Calibri" pitchFamily="-1" charset="0"/>
              </a:rPr>
              <a:t>Free download, open source, BSD license</a:t>
            </a:r>
          </a:p>
          <a:p>
            <a:pPr marL="342900" indent="-342900" algn="ctr" eaLnBrk="0" hangingPunct="0">
              <a:spcBef>
                <a:spcPct val="20000"/>
              </a:spcBef>
              <a:buFont typeface="Arial" pitchFamily="-1" charset="0"/>
              <a:buNone/>
            </a:pPr>
            <a:endParaRPr lang="en-US" sz="2400" b="1" dirty="0">
              <a:latin typeface="Calibri" pitchFamily="-1" charset="0"/>
            </a:endParaRPr>
          </a:p>
        </p:txBody>
      </p:sp>
      <p:pic>
        <p:nvPicPr>
          <p:cNvPr id="19866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67100" y="1143000"/>
            <a:ext cx="2209800" cy="214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46593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2" descr="fzj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9147" y="5469966"/>
            <a:ext cx="23622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Department of Energy</a:t>
            </a:r>
          </a:p>
          <a:p>
            <a:pPr lvl="1"/>
            <a:r>
              <a:rPr lang="en-US" dirty="0" smtClean="0"/>
              <a:t>Office of Science</a:t>
            </a:r>
          </a:p>
          <a:p>
            <a:pPr lvl="1"/>
            <a:r>
              <a:rPr lang="en-US" dirty="0" smtClean="0"/>
              <a:t>Argonne National Laboratory</a:t>
            </a:r>
          </a:p>
          <a:p>
            <a:pPr lvl="1"/>
            <a:r>
              <a:rPr lang="en-US" dirty="0" smtClean="0"/>
              <a:t>Oak Ridge National Laboratory</a:t>
            </a:r>
          </a:p>
          <a:p>
            <a:pPr lvl="1"/>
            <a:r>
              <a:rPr lang="en-US" dirty="0" smtClean="0"/>
              <a:t>NNSA/ASC </a:t>
            </a:r>
            <a:r>
              <a:rPr lang="en-US" dirty="0" err="1" smtClean="0"/>
              <a:t>Trilabs</a:t>
            </a:r>
            <a:r>
              <a:rPr lang="en-US" dirty="0" smtClean="0"/>
              <a:t> (SNL, LLNL, LANL)</a:t>
            </a:r>
          </a:p>
          <a:p>
            <a:r>
              <a:rPr lang="en-US" dirty="0" smtClean="0"/>
              <a:t>HPCMP </a:t>
            </a:r>
            <a:r>
              <a:rPr lang="en-US" dirty="0" err="1" smtClean="0"/>
              <a:t>DoD</a:t>
            </a:r>
            <a:r>
              <a:rPr lang="en-US" dirty="0" smtClean="0"/>
              <a:t> PETTT Program</a:t>
            </a:r>
          </a:p>
          <a:p>
            <a:r>
              <a:rPr lang="en-US" dirty="0" smtClean="0"/>
              <a:t>National Science Foundation</a:t>
            </a:r>
          </a:p>
          <a:p>
            <a:pPr lvl="1"/>
            <a:r>
              <a:rPr lang="en-US" dirty="0" err="1" smtClean="0"/>
              <a:t>Glassbox</a:t>
            </a:r>
            <a:r>
              <a:rPr lang="en-US" dirty="0" smtClean="0"/>
              <a:t>, SI-2</a:t>
            </a:r>
          </a:p>
          <a:p>
            <a:r>
              <a:rPr lang="en-US" dirty="0" smtClean="0"/>
              <a:t>University of Tennessee</a:t>
            </a:r>
          </a:p>
          <a:p>
            <a:pPr marL="342900" lvl="2" indent="-342900"/>
            <a:r>
              <a:rPr lang="en-US" sz="3300" dirty="0" smtClean="0"/>
              <a:t>University of New Hampshire </a:t>
            </a:r>
            <a:endParaRPr lang="en-US" sz="2900" dirty="0"/>
          </a:p>
          <a:p>
            <a:pPr marL="800100" lvl="3" indent="-342900"/>
            <a:r>
              <a:rPr lang="en-US" sz="2700" dirty="0" smtClean="0"/>
              <a:t>Jean Perez, Benjamin </a:t>
            </a:r>
            <a:r>
              <a:rPr lang="en-US" sz="2700" dirty="0" err="1" smtClean="0"/>
              <a:t>Chandran</a:t>
            </a:r>
            <a:endParaRPr lang="en-US" sz="2700" dirty="0" smtClean="0"/>
          </a:p>
          <a:p>
            <a:r>
              <a:rPr lang="en-US" dirty="0" smtClean="0"/>
              <a:t>University of Oregon</a:t>
            </a:r>
          </a:p>
          <a:p>
            <a:pPr lvl="1"/>
            <a:r>
              <a:rPr lang="en-US" dirty="0" smtClean="0"/>
              <a:t>Allen D. </a:t>
            </a:r>
            <a:r>
              <a:rPr lang="en-US" dirty="0" err="1" smtClean="0"/>
              <a:t>Malony</a:t>
            </a:r>
            <a:r>
              <a:rPr lang="en-US" dirty="0" smtClean="0"/>
              <a:t>, Sameer </a:t>
            </a:r>
            <a:r>
              <a:rPr lang="en-US" dirty="0" err="1" smtClean="0"/>
              <a:t>Shende</a:t>
            </a:r>
            <a:endParaRPr lang="en-US" dirty="0" smtClean="0"/>
          </a:p>
          <a:p>
            <a:pPr lvl="1"/>
            <a:r>
              <a:rPr lang="en-US" dirty="0" smtClean="0"/>
              <a:t>Kevin Huck, Wyatt Spear</a:t>
            </a:r>
          </a:p>
          <a:p>
            <a:r>
              <a:rPr lang="en-US" dirty="0" smtClean="0"/>
              <a:t>TU Dresden</a:t>
            </a:r>
          </a:p>
          <a:p>
            <a:pPr lvl="1"/>
            <a:r>
              <a:rPr lang="en-US" dirty="0" err="1" smtClean="0"/>
              <a:t>Holger</a:t>
            </a:r>
            <a:r>
              <a:rPr lang="en-US" dirty="0" smtClean="0"/>
              <a:t> </a:t>
            </a:r>
            <a:r>
              <a:rPr lang="en-US" dirty="0" err="1" smtClean="0"/>
              <a:t>Brunst</a:t>
            </a:r>
            <a:r>
              <a:rPr lang="en-US" dirty="0" smtClean="0"/>
              <a:t>, Andreas </a:t>
            </a:r>
            <a:r>
              <a:rPr lang="en-US" dirty="0" err="1" smtClean="0"/>
              <a:t>Knupfer</a:t>
            </a:r>
            <a:endParaRPr lang="en-US" dirty="0" smtClean="0"/>
          </a:p>
          <a:p>
            <a:pPr lvl="1"/>
            <a:r>
              <a:rPr lang="en-US" dirty="0" smtClean="0"/>
              <a:t>Wolfgang Nagel</a:t>
            </a:r>
          </a:p>
          <a:p>
            <a:r>
              <a:rPr lang="en-US" dirty="0" smtClean="0"/>
              <a:t>Research Centre </a:t>
            </a:r>
            <a:r>
              <a:rPr lang="en-US" dirty="0" err="1" smtClean="0"/>
              <a:t>Jülich</a:t>
            </a:r>
            <a:endParaRPr lang="en-US" dirty="0" smtClean="0"/>
          </a:p>
          <a:p>
            <a:pPr lvl="1"/>
            <a:r>
              <a:rPr lang="en-US" dirty="0" smtClean="0"/>
              <a:t>Bernd Mohr</a:t>
            </a:r>
          </a:p>
          <a:p>
            <a:pPr lvl="1"/>
            <a:r>
              <a:rPr lang="en-US" dirty="0" smtClean="0"/>
              <a:t>Felix Wolf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91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pic>
        <p:nvPicPr>
          <p:cNvPr id="7" name="Picture 4" descr="office_of_scien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42472" y="1295856"/>
            <a:ext cx="1668463" cy="517525"/>
          </a:xfrm>
          <a:prstGeom prst="rect">
            <a:avLst/>
          </a:prstGeom>
          <a:noFill/>
        </p:spPr>
      </p:pic>
      <p:pic>
        <p:nvPicPr>
          <p:cNvPr id="8" name="Picture 6" descr="LAN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28512" y="5708091"/>
            <a:ext cx="2132013" cy="612775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22131" y="3879224"/>
            <a:ext cx="79533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DO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28512" y="1067256"/>
            <a:ext cx="7620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82657" y="4776073"/>
            <a:ext cx="1566862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24750" y="3041024"/>
            <a:ext cx="8191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19024" y="2668715"/>
            <a:ext cx="9429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5" descr="nsflogo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71349" y="3879224"/>
            <a:ext cx="8953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072061" y="2143732"/>
            <a:ext cx="26908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7" descr="ACTS-logo-small.gif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066088" y="4057383"/>
            <a:ext cx="6445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7" descr="sandialogo.gif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346700" y="5000061"/>
            <a:ext cx="1263650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" descr="pnnl_logo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240618" y="2808455"/>
            <a:ext cx="109378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1" descr="uologo.gif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066088" y="2073402"/>
            <a:ext cx="8382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2" descr="Logo1_230x80_tweiss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4139933"/>
            <a:ext cx="13239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7" descr="argonne_logo.jpg                                               000AA94FMacintosh HD                   7C2604DF: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063900"/>
            <a:ext cx="1486597" cy="63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0459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TAU Performance System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32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PAPI:</a:t>
            </a:r>
            <a:endParaRPr lang="en-US" sz="2000" dirty="0"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1800" dirty="0">
                <a:ea typeface="ＭＳ Ｐゴシック" charset="0"/>
              </a:rPr>
              <a:t>PAPI documentation </a:t>
            </a:r>
            <a:r>
              <a:rPr lang="en-US" sz="1800" dirty="0" smtClean="0">
                <a:ea typeface="ＭＳ Ｐゴシック" charset="0"/>
              </a:rPr>
              <a:t>is </a:t>
            </a:r>
            <a:r>
              <a:rPr lang="en-US" sz="1800" dirty="0">
                <a:ea typeface="ＭＳ Ｐゴシック" charset="0"/>
              </a:rPr>
              <a:t>available from the PAPI website:</a:t>
            </a:r>
          </a:p>
          <a:p>
            <a:pPr lvl="1" eaLnBrk="1" hangingPunct="1">
              <a:lnSpc>
                <a:spcPct val="90000"/>
              </a:lnSpc>
              <a:buFont typeface="Times" charset="0"/>
              <a:buNone/>
            </a:pPr>
            <a:r>
              <a:rPr lang="en-US" sz="1800" dirty="0">
                <a:ea typeface="ＭＳ Ｐゴシック" charset="0"/>
              </a:rPr>
              <a:t>     </a:t>
            </a:r>
            <a:r>
              <a:rPr lang="en-US" sz="1800" b="1" dirty="0">
                <a:ea typeface="ＭＳ Ｐゴシック" charset="0"/>
                <a:hlinkClick r:id=""/>
              </a:rPr>
              <a:t>http://icl.cs.utk.edu/papi/</a:t>
            </a:r>
            <a:endParaRPr lang="en-US" sz="1800" b="1" dirty="0"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TAU:</a:t>
            </a:r>
            <a:endParaRPr lang="en-US" sz="2000" dirty="0"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1800" dirty="0">
                <a:ea typeface="ＭＳ Ｐゴシック" charset="0"/>
              </a:rPr>
              <a:t>TAU Users Guide and papers available from the TAU website: </a:t>
            </a:r>
            <a:r>
              <a:rPr lang="en-US" sz="1800" b="1" u="sng" dirty="0">
                <a:ea typeface="ＭＳ Ｐゴシック" charset="0"/>
                <a:hlinkClick r:id=""/>
              </a:rPr>
              <a:t>http://tau.uoregon.edu/</a:t>
            </a:r>
            <a:endParaRPr lang="en-US" sz="1800" b="1" u="sng" dirty="0"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VAMPIR:</a:t>
            </a:r>
            <a:endParaRPr lang="en-US" sz="2000" dirty="0"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1800" dirty="0">
                <a:ea typeface="ＭＳ Ｐゴシック" charset="0"/>
              </a:rPr>
              <a:t>VAMPIR </a:t>
            </a:r>
            <a:r>
              <a:rPr lang="en-US" sz="1800" dirty="0" smtClean="0">
                <a:ea typeface="ＭＳ Ｐゴシック" charset="0"/>
              </a:rPr>
              <a:t>website:</a:t>
            </a:r>
            <a:endParaRPr lang="en-US" sz="1800" dirty="0"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  <a:buFont typeface="Times" charset="0"/>
              <a:buNone/>
            </a:pPr>
            <a:r>
              <a:rPr lang="en-US" sz="1800" dirty="0">
                <a:ea typeface="ＭＳ Ｐゴシック" charset="0"/>
              </a:rPr>
              <a:t>    </a:t>
            </a:r>
            <a:r>
              <a:rPr lang="en-US" sz="1800" b="1" dirty="0">
                <a:ea typeface="ＭＳ Ｐゴシック" charset="0"/>
                <a:hlinkClick r:id=""/>
              </a:rPr>
              <a:t>http://www.vampir.eu/</a:t>
            </a:r>
            <a:endParaRPr lang="en-US" sz="1800" b="1" dirty="0"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 err="1" smtClean="0">
                <a:ea typeface="ＭＳ Ｐゴシック" charset="0"/>
                <a:cs typeface="ＭＳ Ｐゴシック" charset="0"/>
              </a:rPr>
              <a:t>Scalasca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:</a:t>
            </a:r>
            <a:endParaRPr lang="en-US" sz="2000" dirty="0"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1800" dirty="0" err="1">
                <a:ea typeface="ＭＳ Ｐゴシック" charset="0"/>
              </a:rPr>
              <a:t>Scalasca</a:t>
            </a:r>
            <a:r>
              <a:rPr lang="en-US" sz="1800" dirty="0">
                <a:ea typeface="ＭＳ Ｐゴシック" charset="0"/>
              </a:rPr>
              <a:t> documentation </a:t>
            </a:r>
            <a:r>
              <a:rPr lang="en-US" sz="1800" dirty="0" smtClean="0">
                <a:ea typeface="ＭＳ Ｐゴシック" charset="0"/>
              </a:rPr>
              <a:t>page:</a:t>
            </a:r>
            <a:endParaRPr lang="en-US" sz="1800" dirty="0"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  <a:buFont typeface="Times" charset="0"/>
              <a:buNone/>
            </a:pPr>
            <a:r>
              <a:rPr lang="en-US" sz="1800" dirty="0">
                <a:ea typeface="ＭＳ Ｐゴシック" charset="0"/>
              </a:rPr>
              <a:t>    </a:t>
            </a:r>
            <a:r>
              <a:rPr lang="en-US" sz="1800" b="1" dirty="0">
                <a:ea typeface="ＭＳ Ｐゴシック" charset="0"/>
                <a:hlinkClick r:id=""/>
              </a:rPr>
              <a:t>http://www.scalasca.org/</a:t>
            </a:r>
            <a:endParaRPr lang="en-US" sz="1800" b="1" dirty="0"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ea typeface="ＭＳ Ｐゴシック" charset="0"/>
                <a:cs typeface="ＭＳ Ｐゴシック" charset="0"/>
              </a:rPr>
              <a:t>Eclipse 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PTP:</a:t>
            </a:r>
            <a:endParaRPr lang="en-US" sz="2000" dirty="0"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1800" dirty="0">
                <a:ea typeface="ＭＳ Ｐゴシック" charset="0"/>
              </a:rPr>
              <a:t>Documentation available from the Eclipse PTP website:</a:t>
            </a:r>
          </a:p>
          <a:p>
            <a:pPr lvl="1" eaLnBrk="1" hangingPunct="1">
              <a:lnSpc>
                <a:spcPct val="90000"/>
              </a:lnSpc>
              <a:buFont typeface="Times" charset="0"/>
              <a:buNone/>
            </a:pPr>
            <a:r>
              <a:rPr lang="en-US" sz="1800" dirty="0">
                <a:ea typeface="ＭＳ Ｐゴシック" charset="0"/>
              </a:rPr>
              <a:t>    </a:t>
            </a:r>
            <a:r>
              <a:rPr lang="en-US" sz="1800" b="1" dirty="0">
                <a:ea typeface="ＭＳ Ｐゴシック" charset="0"/>
                <a:hlinkClick r:id=""/>
              </a:rPr>
              <a:t>http://www.eclipse.org/ptp/</a:t>
            </a:r>
            <a:endParaRPr lang="en-US" sz="1800" dirty="0">
              <a:ea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/>
          </a:p>
        </p:txBody>
      </p:sp>
      <p:sp>
        <p:nvSpPr>
          <p:cNvPr id="23859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1FC1DF3-810F-6246-8117-282605E034D6}" type="slidenum">
              <a:rPr lang="en-US" sz="1400">
                <a:latin typeface="+mn-lt"/>
              </a:rPr>
              <a:pPr/>
              <a:t>93</a:t>
            </a:fld>
            <a:endParaRPr lang="en-US" sz="1400">
              <a:latin typeface="+mn-lt"/>
            </a:endParaRPr>
          </a:p>
        </p:txBody>
      </p:sp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Online References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98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>
          <a:xfrm>
            <a:off x="228197" y="1031799"/>
            <a:ext cx="8681405" cy="3188509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If your Fortran code uses free format in .f files (fixed is default for .f</a:t>
            </a:r>
            <a:r>
              <a:rPr lang="en-US" sz="16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):</a:t>
            </a:r>
            <a:r>
              <a:rPr lang="en-US" sz="18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/>
            </a:r>
            <a:br>
              <a:rPr lang="en-US" sz="18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</a:br>
            <a:r>
              <a:rPr lang="en-US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% </a:t>
            </a:r>
            <a:r>
              <a:rPr lang="en-US" sz="1500" dirty="0">
                <a:solidFill>
                  <a:srgbClr val="000000"/>
                </a:solidFill>
                <a:ea typeface="ＭＳ Ｐゴシック" charset="0"/>
                <a:cs typeface="Courier New"/>
              </a:rPr>
              <a:t>export TAU_OPTIONS</a:t>
            </a:r>
            <a:r>
              <a:rPr lang="en-US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='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-</a:t>
            </a:r>
            <a:r>
              <a:rPr lang="en-US" altLang="ja-JP" sz="1500" dirty="0">
                <a:solidFill>
                  <a:srgbClr val="000000"/>
                </a:solidFill>
                <a:ea typeface="ＭＳ Ｐゴシック" charset="0"/>
                <a:cs typeface="Courier New"/>
              </a:rPr>
              <a:t>optPdtF95Opts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="-</a:t>
            </a:r>
            <a:r>
              <a:rPr lang="en-US" altLang="ja-JP" sz="1500" dirty="0">
                <a:solidFill>
                  <a:srgbClr val="000000"/>
                </a:solidFill>
                <a:ea typeface="ＭＳ Ｐゴシック" charset="0"/>
                <a:cs typeface="Courier New"/>
              </a:rPr>
              <a:t>R 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free" -</a:t>
            </a:r>
            <a:r>
              <a:rPr lang="en-US" altLang="ja-JP" sz="1500" dirty="0" err="1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optVerbose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'</a:t>
            </a:r>
            <a:endParaRPr lang="en-US" altLang="ja-JP" sz="1500" dirty="0">
              <a:solidFill>
                <a:srgbClr val="000000"/>
              </a:solidFill>
              <a:ea typeface="ＭＳ Ｐゴシック" charset="0"/>
              <a:cs typeface="Courier New"/>
            </a:endParaRPr>
          </a:p>
          <a:p>
            <a:pPr marL="457200" lvl="1" indent="-457200" eaLnBrk="1" hangingPunct="1">
              <a:spcBef>
                <a:spcPts val="0"/>
              </a:spcBef>
              <a:buFont typeface="Times" charset="0"/>
              <a:buNone/>
            </a:pPr>
            <a:endParaRPr lang="en-US" sz="1500" dirty="0">
              <a:solidFill>
                <a:srgbClr val="000000"/>
              </a:solidFill>
              <a:ea typeface="ＭＳ Ｐゴシック" charset="0"/>
            </a:endParaRPr>
          </a:p>
          <a:p>
            <a:pPr marL="457200" indent="-457200" eaLnBrk="1" hangingPunct="1">
              <a:spcBef>
                <a:spcPts val="0"/>
              </a:spcBef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To use the compiler based instrumentation instead of PDT (source-based):</a:t>
            </a:r>
            <a:r>
              <a:rPr lang="en-US" sz="1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/>
            </a:r>
            <a:br>
              <a:rPr lang="en-US" sz="1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</a:br>
            <a:r>
              <a:rPr lang="en-US" sz="1700" dirty="0">
                <a:solidFill>
                  <a:srgbClr val="000000"/>
                </a:solidFill>
                <a:ea typeface="ＭＳ Ｐゴシック" charset="0"/>
                <a:cs typeface="Courier New"/>
              </a:rPr>
              <a:t>% export TAU_OPTIONS</a:t>
            </a:r>
            <a:r>
              <a:rPr lang="en-US" sz="17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='</a:t>
            </a:r>
            <a:r>
              <a:rPr lang="en-US" altLang="ja-JP" sz="17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-</a:t>
            </a:r>
            <a:r>
              <a:rPr lang="en-US" altLang="ja-JP" sz="1700" dirty="0" err="1">
                <a:solidFill>
                  <a:srgbClr val="000000"/>
                </a:solidFill>
                <a:ea typeface="ＭＳ Ｐゴシック" charset="0"/>
                <a:cs typeface="Courier New"/>
              </a:rPr>
              <a:t>optCompInst</a:t>
            </a:r>
            <a:r>
              <a:rPr lang="en-US" altLang="ja-JP" sz="1700" dirty="0">
                <a:solidFill>
                  <a:srgbClr val="000000"/>
                </a:solidFill>
                <a:ea typeface="ＭＳ Ｐゴシック" charset="0"/>
                <a:cs typeface="Courier New"/>
              </a:rPr>
              <a:t> </a:t>
            </a:r>
            <a:r>
              <a:rPr lang="en-US" altLang="ja-JP" sz="17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-</a:t>
            </a:r>
            <a:r>
              <a:rPr lang="en-US" altLang="ja-JP" sz="1700" dirty="0" err="1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optVerbose</a:t>
            </a:r>
            <a:r>
              <a:rPr lang="en-US" altLang="ja-JP" sz="17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'</a:t>
            </a:r>
            <a:endParaRPr lang="en-US" altLang="ja-JP" sz="1700" dirty="0">
              <a:solidFill>
                <a:srgbClr val="000000"/>
              </a:solidFill>
              <a:ea typeface="ＭＳ Ｐゴシック" charset="0"/>
              <a:cs typeface="Courier New"/>
            </a:endParaRPr>
          </a:p>
          <a:p>
            <a:pPr marL="457200" lvl="1" indent="-457200" eaLnBrk="1" hangingPunct="1">
              <a:spcBef>
                <a:spcPts val="0"/>
              </a:spcBef>
              <a:buFont typeface="Times" charset="0"/>
              <a:buNone/>
            </a:pPr>
            <a:endParaRPr lang="en-US" sz="1500" dirty="0">
              <a:solidFill>
                <a:srgbClr val="000000"/>
              </a:solidFill>
              <a:ea typeface="ＭＳ Ｐゴシック" charset="0"/>
            </a:endParaRPr>
          </a:p>
          <a:p>
            <a:pPr marL="457200" indent="-457200" eaLnBrk="1" hangingPunct="1">
              <a:spcBef>
                <a:spcPts val="0"/>
              </a:spcBef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If your Fortran code uses C preprocessor directives (#include, #</a:t>
            </a:r>
            <a:r>
              <a:rPr lang="en-US" sz="1600" b="1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ifdef</a:t>
            </a: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, #</a:t>
            </a:r>
            <a:r>
              <a:rPr lang="en-US" sz="1600" b="1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endif</a:t>
            </a: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)</a:t>
            </a:r>
            <a:r>
              <a:rPr lang="en-US" sz="16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:</a:t>
            </a:r>
            <a:br>
              <a:rPr lang="en-US" sz="16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</a:br>
            <a:r>
              <a:rPr lang="en-US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% </a:t>
            </a:r>
            <a:r>
              <a:rPr lang="en-US" sz="1500" dirty="0">
                <a:solidFill>
                  <a:srgbClr val="000000"/>
                </a:solidFill>
                <a:ea typeface="ＭＳ Ｐゴシック" charset="0"/>
                <a:cs typeface="Courier New"/>
              </a:rPr>
              <a:t>export TAU_OPTIONS</a:t>
            </a:r>
            <a:r>
              <a:rPr lang="en-US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='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-</a:t>
            </a:r>
            <a:r>
              <a:rPr lang="en-US" altLang="ja-JP" sz="1500" dirty="0" err="1">
                <a:solidFill>
                  <a:srgbClr val="000000"/>
                </a:solidFill>
                <a:ea typeface="ＭＳ Ｐゴシック" charset="0"/>
                <a:cs typeface="Courier New"/>
              </a:rPr>
              <a:t>optPreProcess</a:t>
            </a:r>
            <a:r>
              <a:rPr lang="en-US" altLang="ja-JP" sz="1500" dirty="0">
                <a:solidFill>
                  <a:srgbClr val="000000"/>
                </a:solidFill>
                <a:ea typeface="ＭＳ Ｐゴシック" charset="0"/>
                <a:cs typeface="Courier New"/>
              </a:rPr>
              <a:t> 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–</a:t>
            </a:r>
            <a:r>
              <a:rPr lang="en-US" altLang="ja-JP" sz="1500" dirty="0" err="1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optVerbose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'</a:t>
            </a:r>
            <a:endParaRPr lang="en-US" altLang="ja-JP" sz="1500" dirty="0">
              <a:solidFill>
                <a:srgbClr val="000000"/>
              </a:solidFill>
              <a:ea typeface="ＭＳ Ｐゴシック" charset="0"/>
              <a:cs typeface="Courier New"/>
            </a:endParaRPr>
          </a:p>
          <a:p>
            <a:pPr marL="457200" lvl="1" indent="-457200" eaLnBrk="1" hangingPunct="1">
              <a:spcBef>
                <a:spcPts val="0"/>
              </a:spcBef>
              <a:buFont typeface="Times" charset="0"/>
              <a:buNone/>
            </a:pPr>
            <a:endParaRPr lang="en-US" sz="1500" dirty="0">
              <a:solidFill>
                <a:srgbClr val="000000"/>
              </a:solidFill>
              <a:ea typeface="ＭＳ Ｐゴシック" charset="0"/>
            </a:endParaRPr>
          </a:p>
          <a:p>
            <a:pPr marL="457200" indent="-457200" eaLnBrk="1" hangingPunct="1">
              <a:spcBef>
                <a:spcPts val="0"/>
              </a:spcBef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To use an instrumentation specification file</a:t>
            </a:r>
            <a:r>
              <a:rPr lang="en-US" sz="16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:</a:t>
            </a:r>
            <a:br>
              <a:rPr lang="en-US" sz="16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</a:br>
            <a:r>
              <a:rPr lang="en-US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% </a:t>
            </a:r>
            <a:r>
              <a:rPr lang="en-US" sz="1500" dirty="0">
                <a:solidFill>
                  <a:srgbClr val="000000"/>
                </a:solidFill>
                <a:ea typeface="ＭＳ Ｐゴシック" charset="0"/>
                <a:cs typeface="Courier New"/>
              </a:rPr>
              <a:t>export TAU_OPTIONS</a:t>
            </a:r>
            <a:r>
              <a:rPr lang="en-US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=</a:t>
            </a:r>
            <a:br>
              <a:rPr lang="en-US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</a:br>
            <a:r>
              <a:rPr lang="en-US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	'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-</a:t>
            </a:r>
            <a:r>
              <a:rPr lang="en-US" altLang="ja-JP" sz="1500" dirty="0" err="1">
                <a:solidFill>
                  <a:srgbClr val="000000"/>
                </a:solidFill>
                <a:ea typeface="ＭＳ Ｐゴシック" charset="0"/>
                <a:cs typeface="Courier New"/>
              </a:rPr>
              <a:t>optTauSelectFile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=</a:t>
            </a:r>
            <a:r>
              <a:rPr lang="en-US" altLang="ja-JP" sz="1500" dirty="0" err="1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select.tau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 </a:t>
            </a:r>
            <a:r>
              <a:rPr lang="en-US" altLang="ja-JP" sz="1500" dirty="0">
                <a:solidFill>
                  <a:srgbClr val="000000"/>
                </a:solidFill>
                <a:ea typeface="ＭＳ Ｐゴシック" charset="0"/>
                <a:cs typeface="Courier New"/>
              </a:rPr>
              <a:t>-</a:t>
            </a:r>
            <a:r>
              <a:rPr lang="en-US" altLang="ja-JP" sz="1500" dirty="0" err="1">
                <a:solidFill>
                  <a:srgbClr val="000000"/>
                </a:solidFill>
                <a:ea typeface="ＭＳ Ｐゴシック" charset="0"/>
                <a:cs typeface="Courier New"/>
              </a:rPr>
              <a:t>optVerbose</a:t>
            </a:r>
            <a:r>
              <a:rPr lang="en-US" altLang="ja-JP" sz="1500" dirty="0">
                <a:solidFill>
                  <a:srgbClr val="000000"/>
                </a:solidFill>
                <a:ea typeface="ＭＳ Ｐゴシック" charset="0"/>
                <a:cs typeface="Courier New"/>
              </a:rPr>
              <a:t> 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-</a:t>
            </a:r>
            <a:r>
              <a:rPr lang="en-US" altLang="ja-JP" sz="1500" dirty="0" err="1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optPreProcess</a:t>
            </a:r>
            <a:r>
              <a:rPr lang="en-US" altLang="ja-JP" sz="15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’</a:t>
            </a:r>
            <a:endParaRPr lang="en-US" sz="15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8089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28D26EB-9D30-334C-BC73-E17A5E927704}" type="slidenum">
              <a:rPr lang="en-US" sz="1400">
                <a:latin typeface="+mn-lt"/>
              </a:rPr>
              <a:pPr/>
              <a:t>94</a:t>
            </a:fld>
            <a:endParaRPr lang="en-US" sz="1400">
              <a:latin typeface="+mn-lt"/>
            </a:endParaRPr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Compiling Fortran Codes with TAU </a:t>
            </a:r>
          </a:p>
        </p:txBody>
      </p:sp>
      <p:sp>
        <p:nvSpPr>
          <p:cNvPr id="4" name="Folded Corner 3"/>
          <p:cNvSpPr/>
          <p:nvPr/>
        </p:nvSpPr>
        <p:spPr>
          <a:xfrm>
            <a:off x="764135" y="4510329"/>
            <a:ext cx="3695987" cy="1630120"/>
          </a:xfrm>
          <a:prstGeom prst="foldedCorner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1" indent="-457200"/>
            <a:r>
              <a:rPr lang="en-US" sz="1300" dirty="0">
                <a:solidFill>
                  <a:srgbClr val="000000"/>
                </a:solidFill>
                <a:ea typeface="ＭＳ Ｐゴシック" charset="0"/>
                <a:cs typeface="Courier New"/>
              </a:rPr>
              <a:t>BEGIN_INSTRUMENT_SECTION</a:t>
            </a:r>
          </a:p>
          <a:p>
            <a:pPr lvl="1" indent="-457200"/>
            <a:r>
              <a:rPr lang="en-US" sz="13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loops </a:t>
            </a:r>
            <a:r>
              <a:rPr lang="en-US" sz="1300" dirty="0">
                <a:solidFill>
                  <a:srgbClr val="000000"/>
                </a:solidFill>
                <a:ea typeface="ＭＳ Ｐゴシック" charset="0"/>
                <a:cs typeface="Courier New"/>
              </a:rPr>
              <a:t>file</a:t>
            </a:r>
            <a:r>
              <a:rPr lang="en-US" sz="13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="</a:t>
            </a:r>
            <a:r>
              <a:rPr lang="en-US" altLang="ja-JP" sz="13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*" </a:t>
            </a:r>
            <a:r>
              <a:rPr lang="en-US" altLang="ja-JP" sz="1300" dirty="0">
                <a:solidFill>
                  <a:srgbClr val="000000"/>
                </a:solidFill>
                <a:ea typeface="ＭＳ Ｐゴシック" charset="0"/>
                <a:cs typeface="Courier New"/>
              </a:rPr>
              <a:t>routine</a:t>
            </a:r>
            <a:r>
              <a:rPr lang="en-US" altLang="ja-JP" sz="13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="#"</a:t>
            </a:r>
            <a:endParaRPr lang="en-US" altLang="ja-JP" sz="1300" dirty="0">
              <a:solidFill>
                <a:srgbClr val="000000"/>
              </a:solidFill>
              <a:ea typeface="ＭＳ Ｐゴシック" charset="0"/>
              <a:cs typeface="Courier New"/>
            </a:endParaRPr>
          </a:p>
          <a:p>
            <a:pPr lvl="1" indent="-457200"/>
            <a:r>
              <a:rPr lang="en-US" sz="1300" dirty="0">
                <a:solidFill>
                  <a:srgbClr val="000000"/>
                </a:solidFill>
                <a:ea typeface="ＭＳ Ｐゴシック" charset="0"/>
                <a:cs typeface="Courier New"/>
              </a:rPr>
              <a:t>memory file="</a:t>
            </a:r>
            <a:r>
              <a:rPr lang="en-US" altLang="ja-JP" sz="1300" dirty="0">
                <a:solidFill>
                  <a:srgbClr val="000000"/>
                </a:solidFill>
                <a:ea typeface="ＭＳ Ｐゴシック" charset="0"/>
                <a:cs typeface="Courier New"/>
              </a:rPr>
              <a:t>foo.f90" routine</a:t>
            </a:r>
            <a:r>
              <a:rPr lang="en-US" altLang="ja-JP" sz="13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=”#"</a:t>
            </a:r>
            <a:endParaRPr lang="en-US" sz="1300" dirty="0" smtClean="0">
              <a:solidFill>
                <a:srgbClr val="000000"/>
              </a:solidFill>
              <a:ea typeface="ＭＳ Ｐゴシック" charset="0"/>
              <a:cs typeface="Courier New"/>
            </a:endParaRPr>
          </a:p>
          <a:p>
            <a:pPr lvl="1" indent="-457200"/>
            <a:r>
              <a:rPr lang="en-US" sz="1300" dirty="0" err="1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io</a:t>
            </a:r>
            <a:r>
              <a:rPr lang="en-US" sz="13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 </a:t>
            </a:r>
            <a:r>
              <a:rPr lang="en-US" sz="1300" dirty="0">
                <a:solidFill>
                  <a:srgbClr val="000000"/>
                </a:solidFill>
                <a:ea typeface="ＭＳ Ｐゴシック" charset="0"/>
                <a:cs typeface="Courier New"/>
              </a:rPr>
              <a:t>file</a:t>
            </a:r>
            <a:r>
              <a:rPr lang="en-US" sz="13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="</a:t>
            </a:r>
            <a:r>
              <a:rPr lang="en-US" altLang="ja-JP" sz="13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abc.f90" </a:t>
            </a:r>
            <a:r>
              <a:rPr lang="en-US" altLang="ja-JP" sz="1300" dirty="0">
                <a:solidFill>
                  <a:srgbClr val="000000"/>
                </a:solidFill>
                <a:ea typeface="ＭＳ Ｐゴシック" charset="0"/>
                <a:cs typeface="Courier New"/>
              </a:rPr>
              <a:t>routine</a:t>
            </a:r>
            <a:r>
              <a:rPr lang="en-US" altLang="ja-JP" sz="1300" dirty="0" smtClean="0">
                <a:solidFill>
                  <a:srgbClr val="000000"/>
                </a:solidFill>
                <a:ea typeface="ＭＳ Ｐゴシック" charset="0"/>
                <a:cs typeface="Courier New"/>
              </a:rPr>
              <a:t>="FOO"</a:t>
            </a:r>
            <a:endParaRPr lang="en-US" altLang="ja-JP" sz="1300" dirty="0">
              <a:solidFill>
                <a:srgbClr val="000000"/>
              </a:solidFill>
              <a:ea typeface="ＭＳ Ｐゴシック" charset="0"/>
              <a:cs typeface="Courier New"/>
            </a:endParaRPr>
          </a:p>
          <a:p>
            <a:pPr lvl="1" indent="-457200"/>
            <a:r>
              <a:rPr lang="en-US" sz="1300" dirty="0">
                <a:solidFill>
                  <a:srgbClr val="000000"/>
                </a:solidFill>
                <a:ea typeface="ＭＳ Ｐゴシック" charset="0"/>
                <a:cs typeface="Courier New"/>
              </a:rPr>
              <a:t>END_INSTRUMENT_SECTION</a:t>
            </a:r>
            <a:endParaRPr lang="en-US" sz="1700" dirty="0">
              <a:solidFill>
                <a:srgbClr val="000000"/>
              </a:solidFill>
              <a:ea typeface="ＭＳ Ｐゴシック" charset="0"/>
              <a:cs typeface="Courier Ne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4135" y="4120219"/>
            <a:ext cx="2584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Example </a:t>
            </a:r>
            <a:r>
              <a:rPr lang="en-US" sz="2000" b="1" dirty="0" err="1" smtClean="0"/>
              <a:t>select.tau</a:t>
            </a:r>
            <a:r>
              <a:rPr lang="en-US" sz="2000" b="1" dirty="0" smtClean="0"/>
              <a:t> file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96413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AutoShape 3"/>
          <p:cNvSpPr>
            <a:spLocks noGrp="1" noChangeArrowheads="1"/>
          </p:cNvSpPr>
          <p:nvPr>
            <p:ph idx="1"/>
          </p:nvPr>
        </p:nvSpPr>
        <p:spPr>
          <a:prstGeom prst="foldedCorner">
            <a:avLst>
              <a:gd name="adj" fmla="val 12500"/>
            </a:avLst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no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% export TAU_MAKEFILE=$</a:t>
            </a:r>
            <a:r>
              <a:rPr lang="en-US" sz="1600" b="1" dirty="0" smtClean="0">
                <a:latin typeface="Courier New" charset="0"/>
                <a:ea typeface="ＭＳ Ｐゴシック" charset="0"/>
                <a:cs typeface="ＭＳ Ｐゴシック" charset="0"/>
              </a:rPr>
              <a:t>TAU/</a:t>
            </a:r>
            <a:r>
              <a:rPr lang="en-US" sz="1600" b="1" dirty="0" err="1" smtClean="0">
                <a:latin typeface="Courier New" charset="0"/>
                <a:ea typeface="ＭＳ Ｐゴシック" charset="0"/>
                <a:cs typeface="ＭＳ Ｐゴシック" charset="0"/>
              </a:rPr>
              <a:t>Makefile.tau-</a:t>
            </a:r>
            <a:r>
              <a:rPr lang="en-US" sz="1600" b="1" dirty="0" err="1" smtClean="0">
                <a:solidFill>
                  <a:srgbClr val="FF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papi</a:t>
            </a:r>
            <a:r>
              <a:rPr lang="en-US" sz="1600" b="1" dirty="0" err="1">
                <a:latin typeface="Courier New" charset="0"/>
                <a:ea typeface="ＭＳ Ｐゴシック" charset="0"/>
                <a:cs typeface="ＭＳ Ｐゴシック" charset="0"/>
              </a:rPr>
              <a:t>-mpi-pdt</a:t>
            </a:r>
            <a:endParaRPr lang="en-US" sz="1600" b="1" dirty="0"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% export TAU_OPTIONS=</a:t>
            </a:r>
            <a:r>
              <a:rPr lang="ja-JP" alt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‘</a:t>
            </a:r>
            <a:r>
              <a:rPr lang="en-US" altLang="ja-JP" sz="1600" b="1" dirty="0">
                <a:latin typeface="Courier New" charset="0"/>
                <a:ea typeface="ＭＳ Ｐゴシック" charset="0"/>
                <a:cs typeface="ＭＳ Ｐゴシック" charset="0"/>
              </a:rPr>
              <a:t>-</a:t>
            </a:r>
            <a:r>
              <a:rPr lang="en-US" altLang="ja-JP" sz="1600" b="1" dirty="0" err="1">
                <a:latin typeface="Courier New" charset="0"/>
                <a:ea typeface="ＭＳ Ｐゴシック" charset="0"/>
                <a:cs typeface="ＭＳ Ｐゴシック" charset="0"/>
              </a:rPr>
              <a:t>optTauSelectFile</a:t>
            </a:r>
            <a:r>
              <a:rPr lang="en-US" altLang="ja-JP" sz="1600" b="1" dirty="0">
                <a:latin typeface="Courier New" charset="0"/>
                <a:ea typeface="ＭＳ Ｐゴシック" charset="0"/>
                <a:cs typeface="ＭＳ Ｐゴシック" charset="0"/>
              </a:rPr>
              <a:t>=</a:t>
            </a:r>
            <a:r>
              <a:rPr lang="en-US" altLang="ja-JP" sz="1600" b="1" dirty="0" err="1">
                <a:latin typeface="Courier New" charset="0"/>
                <a:ea typeface="ＭＳ Ｐゴシック" charset="0"/>
                <a:cs typeface="ＭＳ Ｐゴシック" charset="0"/>
              </a:rPr>
              <a:t>select.tau</a:t>
            </a:r>
            <a:r>
              <a:rPr lang="en-US" altLang="ja-JP" sz="1600" b="1" dirty="0">
                <a:latin typeface="Courier New" charset="0"/>
                <a:ea typeface="ＭＳ Ｐゴシック" charset="0"/>
                <a:cs typeface="ＭＳ Ｐゴシック" charset="0"/>
              </a:rPr>
              <a:t> –</a:t>
            </a:r>
            <a:r>
              <a:rPr lang="en-US" altLang="ja-JP" sz="1600" b="1" dirty="0" err="1">
                <a:latin typeface="Courier New" charset="0"/>
                <a:ea typeface="ＭＳ Ｐゴシック" charset="0"/>
                <a:cs typeface="ＭＳ Ｐゴシック" charset="0"/>
              </a:rPr>
              <a:t>optVerbose</a:t>
            </a:r>
            <a:r>
              <a:rPr lang="ja-JP" alt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’</a:t>
            </a:r>
            <a:endParaRPr lang="en-US" altLang="ja-JP" sz="1600" b="1" dirty="0"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% cat </a:t>
            </a:r>
            <a:r>
              <a:rPr lang="en-US" sz="1600" b="1" dirty="0" err="1">
                <a:latin typeface="Courier New" charset="0"/>
                <a:ea typeface="ＭＳ Ｐゴシック" charset="0"/>
                <a:cs typeface="ＭＳ Ｐゴシック" charset="0"/>
              </a:rPr>
              <a:t>select.tau</a:t>
            </a:r>
            <a:endParaRPr lang="en-US" sz="1600" b="1" dirty="0"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  BEGIN_INSTRUMENT_SECTION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  loops routine=</a:t>
            </a:r>
            <a:r>
              <a:rPr lang="ja-JP" alt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600" b="1" dirty="0">
                <a:latin typeface="Courier New" charset="0"/>
                <a:ea typeface="ＭＳ Ｐゴシック" charset="0"/>
                <a:cs typeface="ＭＳ Ｐゴシック" charset="0"/>
              </a:rPr>
              <a:t>#</a:t>
            </a:r>
            <a:r>
              <a:rPr lang="ja-JP" alt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”</a:t>
            </a:r>
            <a:endParaRPr lang="en-US" altLang="ja-JP" sz="1600" b="1" dirty="0"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  END_INSTRUMENT_SECTION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endParaRPr lang="en-US" sz="1600" b="1" dirty="0"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% export PATH=$TAU_ROOT/bin:$PATH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% make F90=tau_f90.sh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(Or edit </a:t>
            </a:r>
            <a:r>
              <a:rPr lang="en-US" sz="1600" b="1" dirty="0" err="1">
                <a:latin typeface="Courier New" charset="0"/>
                <a:ea typeface="ＭＳ Ｐゴシック" charset="0"/>
                <a:cs typeface="ＭＳ Ｐゴシック" charset="0"/>
              </a:rPr>
              <a:t>Makefile</a:t>
            </a: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 and change F90=tau_f90.sh)</a:t>
            </a:r>
            <a:endParaRPr lang="en-US" sz="1600" b="1" dirty="0">
              <a:solidFill>
                <a:srgbClr val="FF0000"/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%  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>
                <a:solidFill>
                  <a:srgbClr val="FF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% </a:t>
            </a:r>
            <a:r>
              <a:rPr lang="en-US" sz="1600" b="1" dirty="0" smtClean="0">
                <a:solidFill>
                  <a:srgbClr val="FF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export </a:t>
            </a:r>
            <a:r>
              <a:rPr lang="en-US" sz="1600" b="1" dirty="0">
                <a:solidFill>
                  <a:srgbClr val="FF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TAU_METRICS=</a:t>
            </a:r>
            <a:r>
              <a:rPr lang="en-US" sz="1600" b="1" dirty="0" smtClean="0">
                <a:solidFill>
                  <a:srgbClr val="FF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TIME:PAPI_FP_INS:PAPI_L1_DCM</a:t>
            </a:r>
            <a:endParaRPr lang="en-US" sz="1600" b="1" dirty="0">
              <a:solidFill>
                <a:srgbClr val="FF0000"/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 smtClean="0">
                <a:latin typeface="Courier New" charset="0"/>
                <a:ea typeface="ＭＳ Ｐゴシック" charset="0"/>
                <a:cs typeface="ＭＳ Ｐゴシック" charset="0"/>
              </a:rPr>
              <a:t>% </a:t>
            </a:r>
            <a:r>
              <a:rPr lang="en-US" sz="1600" b="1" dirty="0" err="1" smtClean="0">
                <a:latin typeface="Courier New" charset="0"/>
                <a:ea typeface="ＭＳ Ｐゴシック" charset="0"/>
                <a:cs typeface="ＭＳ Ｐゴシック" charset="0"/>
              </a:rPr>
              <a:t>mpirun</a:t>
            </a:r>
            <a:r>
              <a:rPr lang="en-US" sz="1600" b="1" dirty="0" smtClean="0">
                <a:latin typeface="Courier New" charset="0"/>
                <a:ea typeface="ＭＳ Ｐゴシック" charset="0"/>
                <a:cs typeface="ＭＳ Ｐゴシック" charset="0"/>
              </a:rPr>
              <a:t> -</a:t>
            </a:r>
            <a:r>
              <a:rPr lang="en-US" sz="1600" b="1" dirty="0" err="1" smtClean="0">
                <a:latin typeface="Courier New" charset="0"/>
                <a:ea typeface="ＭＳ Ｐゴシック" charset="0"/>
                <a:cs typeface="ＭＳ Ｐゴシック" charset="0"/>
              </a:rPr>
              <a:t>np</a:t>
            </a:r>
            <a:r>
              <a:rPr lang="en-US" sz="1600" b="1" dirty="0" smtClean="0">
                <a:latin typeface="Courier New" charset="0"/>
                <a:ea typeface="ＭＳ Ｐゴシック" charset="0"/>
                <a:cs typeface="ＭＳ Ｐゴシック" charset="0"/>
              </a:rPr>
              <a:t> 4 ./</a:t>
            </a:r>
            <a:r>
              <a:rPr lang="en-US" sz="1600" b="1" dirty="0" err="1" smtClean="0">
                <a:latin typeface="Courier New" charset="0"/>
                <a:ea typeface="ＭＳ Ｐゴシック" charset="0"/>
                <a:cs typeface="ＭＳ Ｐゴシック" charset="0"/>
              </a:rPr>
              <a:t>a.out</a:t>
            </a:r>
            <a:endParaRPr lang="en-US" sz="1600" b="1" dirty="0" smtClean="0"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 smtClean="0">
                <a:latin typeface="Courier New" charset="0"/>
                <a:ea typeface="ＭＳ Ｐゴシック" charset="0"/>
                <a:cs typeface="ＭＳ Ｐゴシック" charset="0"/>
              </a:rPr>
              <a:t>% </a:t>
            </a:r>
            <a:r>
              <a:rPr lang="en-US" sz="1600" b="1" dirty="0" err="1">
                <a:latin typeface="Courier New" charset="0"/>
                <a:ea typeface="ＭＳ Ｐゴシック" charset="0"/>
                <a:cs typeface="ＭＳ Ｐゴシック" charset="0"/>
              </a:rPr>
              <a:t>paraprof</a:t>
            </a: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 -–pack </a:t>
            </a:r>
            <a:r>
              <a:rPr lang="en-US" sz="1600" b="1" dirty="0" err="1">
                <a:latin typeface="Courier New" charset="0"/>
                <a:ea typeface="ＭＳ Ｐゴシック" charset="0"/>
                <a:cs typeface="ＭＳ Ｐゴシック" charset="0"/>
              </a:rPr>
              <a:t>app.ppk</a:t>
            </a:r>
            <a:endParaRPr lang="en-US" sz="1600" b="1" dirty="0"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	Move the </a:t>
            </a:r>
            <a:r>
              <a:rPr lang="en-US" sz="1600" b="1" dirty="0" err="1">
                <a:latin typeface="Courier New" charset="0"/>
                <a:ea typeface="ＭＳ Ｐゴシック" charset="0"/>
                <a:cs typeface="ＭＳ Ｐゴシック" charset="0"/>
              </a:rPr>
              <a:t>app.ppk</a:t>
            </a: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 file to your desktop. 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% </a:t>
            </a:r>
            <a:r>
              <a:rPr lang="en-US" sz="1600" b="1" dirty="0" err="1">
                <a:latin typeface="Courier New" charset="0"/>
                <a:ea typeface="ＭＳ Ｐゴシック" charset="0"/>
                <a:cs typeface="ＭＳ Ｐゴシック" charset="0"/>
              </a:rPr>
              <a:t>paraprof</a:t>
            </a: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 b="1" dirty="0" err="1">
                <a:latin typeface="Courier New" charset="0"/>
                <a:ea typeface="ＭＳ Ｐゴシック" charset="0"/>
                <a:cs typeface="ＭＳ Ｐゴシック" charset="0"/>
              </a:rPr>
              <a:t>app.ppk</a:t>
            </a:r>
            <a:endParaRPr lang="en-US" sz="1600" b="1" dirty="0"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  Choose Options -&gt; Show Derived Metrics Panel -&gt; </a:t>
            </a:r>
            <a:r>
              <a:rPr lang="ja-JP" alt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600" b="1" dirty="0">
                <a:latin typeface="Courier New" charset="0"/>
                <a:ea typeface="ＭＳ Ｐゴシック" charset="0"/>
                <a:cs typeface="ＭＳ Ｐゴシック" charset="0"/>
              </a:rPr>
              <a:t>PAPI_FP_INS</a:t>
            </a:r>
            <a:r>
              <a:rPr lang="ja-JP" alt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600" b="1" dirty="0">
                <a:latin typeface="Courier New" charset="0"/>
                <a:ea typeface="ＭＳ Ｐゴシック" charset="0"/>
                <a:cs typeface="ＭＳ Ｐゴシック" charset="0"/>
              </a:rPr>
              <a:t>, click </a:t>
            </a:r>
            <a:r>
              <a:rPr lang="ja-JP" alt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600" b="1" dirty="0">
                <a:latin typeface="Courier New" charset="0"/>
                <a:ea typeface="ＭＳ Ｐゴシック" charset="0"/>
                <a:cs typeface="ＭＳ Ｐゴシック" charset="0"/>
              </a:rPr>
              <a:t>/</a:t>
            </a:r>
            <a:r>
              <a:rPr lang="ja-JP" alt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600" b="1" dirty="0">
                <a:latin typeface="Courier New" charset="0"/>
                <a:ea typeface="ＭＳ Ｐゴシック" charset="0"/>
                <a:cs typeface="ＭＳ Ｐゴシック" charset="0"/>
              </a:rPr>
              <a:t>, </a:t>
            </a:r>
            <a:r>
              <a:rPr lang="ja-JP" alt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600" b="1" dirty="0">
                <a:latin typeface="Courier New" charset="0"/>
                <a:ea typeface="ＭＳ Ｐゴシック" charset="0"/>
                <a:cs typeface="ＭＳ Ｐゴシック" charset="0"/>
              </a:rPr>
              <a:t>TIME</a:t>
            </a:r>
            <a:r>
              <a:rPr lang="ja-JP" alt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600" b="1" dirty="0">
                <a:latin typeface="Courier New" charset="0"/>
                <a:ea typeface="ＭＳ Ｐゴシック" charset="0"/>
                <a:cs typeface="ＭＳ Ｐゴシック" charset="0"/>
              </a:rPr>
              <a:t>, click </a:t>
            </a:r>
            <a:r>
              <a:rPr lang="ja-JP" alt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600" b="1" dirty="0">
                <a:latin typeface="Courier New" charset="0"/>
                <a:ea typeface="ＭＳ Ｐゴシック" charset="0"/>
                <a:cs typeface="ＭＳ Ｐゴシック" charset="0"/>
              </a:rPr>
              <a:t>Apply</a:t>
            </a:r>
            <a:r>
              <a:rPr lang="ja-JP" altLang="en-US" sz="1600" b="1" dirty="0">
                <a:latin typeface="Courier New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600" b="1" dirty="0">
                <a:latin typeface="Courier New" charset="0"/>
                <a:ea typeface="ＭＳ Ｐゴシック" charset="0"/>
                <a:cs typeface="ＭＳ Ｐゴシック" charset="0"/>
              </a:rPr>
              <a:t>  and choose the derived metric.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endParaRPr lang="en-US" sz="1600" b="1" dirty="0">
              <a:latin typeface="Courier Ne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/>
          </a:p>
        </p:txBody>
      </p:sp>
      <p:sp>
        <p:nvSpPr>
          <p:cNvPr id="17305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5942B7B-A7D1-694D-BD30-FEB9788EC6A7}" type="slidenum">
              <a:rPr lang="en-US" sz="1400"/>
              <a:pPr/>
              <a:t>95</a:t>
            </a:fld>
            <a:endParaRPr lang="en-US" sz="1400"/>
          </a:p>
        </p:txBody>
      </p:sp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>
                <a:ea typeface="ＭＳ Ｐゴシック" charset="0"/>
                <a:cs typeface="ＭＳ Ｐゴシック" charset="0"/>
              </a:rPr>
              <a:t>Generate a PAPI profile with 2 or more counters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554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5" name="AutoShape 3"/>
          <p:cNvSpPr>
            <a:spLocks noGrp="1" noChangeArrowheads="1"/>
          </p:cNvSpPr>
          <p:nvPr>
            <p:ph idx="1"/>
          </p:nvPr>
        </p:nvSpPr>
        <p:spPr>
          <a:prstGeom prst="foldedCorner">
            <a:avLst>
              <a:gd name="adj" fmla="val 12500"/>
            </a:avLst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2000" b="1" dirty="0">
                <a:latin typeface="Courier New" charset="0"/>
                <a:ea typeface="ＭＳ Ｐゴシック" charset="0"/>
                <a:cs typeface="ＭＳ Ｐゴシック" charset="0"/>
              </a:rPr>
              <a:t>% export TAU_MAKEFILE=$TAU/</a:t>
            </a:r>
            <a:r>
              <a:rPr lang="en-US" sz="2000" b="1" dirty="0" err="1" smtClean="0">
                <a:latin typeface="Courier New" charset="0"/>
                <a:ea typeface="ＭＳ Ｐゴシック" charset="0"/>
                <a:cs typeface="ＭＳ Ｐゴシック" charset="0"/>
              </a:rPr>
              <a:t>Makefile.tau-</a:t>
            </a:r>
            <a:r>
              <a:rPr lang="en-US" sz="2000" b="1" dirty="0" err="1">
                <a:latin typeface="Courier New" charset="0"/>
                <a:ea typeface="ＭＳ Ｐゴシック" charset="0"/>
                <a:cs typeface="ＭＳ Ｐゴシック" charset="0"/>
              </a:rPr>
              <a:t>papi-mpi-pdt</a:t>
            </a:r>
            <a:endParaRPr lang="en-US" sz="2000" b="1" dirty="0"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2000" b="1" dirty="0">
                <a:latin typeface="Courier New" charset="0"/>
                <a:ea typeface="ＭＳ Ｐゴシック" charset="0"/>
                <a:cs typeface="ＭＳ Ｐゴシック" charset="0"/>
              </a:rPr>
              <a:t>% export PATH=$TAU_ROOT/bin:$PATH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2000" b="1" dirty="0">
                <a:latin typeface="Courier New" charset="0"/>
                <a:ea typeface="ＭＳ Ｐゴシック" charset="0"/>
                <a:cs typeface="ＭＳ Ｐゴシック" charset="0"/>
              </a:rPr>
              <a:t>% export TAU_OPTIONS=</a:t>
            </a:r>
            <a:r>
              <a:rPr lang="ja-JP" altLang="en-US" sz="2000" b="1" dirty="0">
                <a:latin typeface="Courier New" charset="0"/>
                <a:ea typeface="ＭＳ Ｐゴシック" charset="0"/>
                <a:cs typeface="ＭＳ Ｐゴシック" charset="0"/>
              </a:rPr>
              <a:t>‘</a:t>
            </a:r>
            <a:r>
              <a:rPr lang="en-US" altLang="ja-JP" sz="2000" b="1" dirty="0">
                <a:solidFill>
                  <a:srgbClr val="FF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-</a:t>
            </a:r>
            <a:r>
              <a:rPr lang="en-US" altLang="ja-JP" sz="2000" b="1" dirty="0" err="1">
                <a:solidFill>
                  <a:srgbClr val="FF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optTrackIO</a:t>
            </a:r>
            <a:r>
              <a:rPr lang="en-US" altLang="ja-JP" sz="2000" b="1" dirty="0">
                <a:solidFill>
                  <a:srgbClr val="FF00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b="1" dirty="0">
                <a:latin typeface="Courier New" charset="0"/>
                <a:ea typeface="ＭＳ Ｐゴシック" charset="0"/>
                <a:cs typeface="ＭＳ Ｐゴシック" charset="0"/>
              </a:rPr>
              <a:t>–</a:t>
            </a:r>
            <a:r>
              <a:rPr lang="en-US" altLang="ja-JP" sz="2000" b="1" dirty="0" err="1">
                <a:latin typeface="Courier New" charset="0"/>
                <a:ea typeface="ＭＳ Ｐゴシック" charset="0"/>
                <a:cs typeface="ＭＳ Ｐゴシック" charset="0"/>
              </a:rPr>
              <a:t>optVerbose</a:t>
            </a:r>
            <a:r>
              <a:rPr lang="ja-JP" altLang="en-US" sz="2000" b="1" dirty="0">
                <a:latin typeface="Courier New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000" b="1" dirty="0">
                <a:latin typeface="Courier New" charset="0"/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2000" b="1" dirty="0">
                <a:latin typeface="Courier New" charset="0"/>
                <a:ea typeface="ＭＳ Ｐゴシック" charset="0"/>
                <a:cs typeface="ＭＳ Ｐゴシック" charset="0"/>
              </a:rPr>
              <a:t>% make CC=</a:t>
            </a:r>
            <a:r>
              <a:rPr lang="en-US" sz="2000" b="1" dirty="0" err="1">
                <a:latin typeface="Courier New" charset="0"/>
                <a:ea typeface="ＭＳ Ｐゴシック" charset="0"/>
                <a:cs typeface="ＭＳ Ｐゴシック" charset="0"/>
              </a:rPr>
              <a:t>tau_cc.sh</a:t>
            </a:r>
            <a:r>
              <a:rPr lang="en-US" sz="2000" b="1" dirty="0">
                <a:latin typeface="Courier New" charset="0"/>
                <a:ea typeface="ＭＳ Ｐゴシック" charset="0"/>
                <a:cs typeface="ＭＳ Ｐゴシック" charset="0"/>
              </a:rPr>
              <a:t> CXX=</a:t>
            </a:r>
            <a:r>
              <a:rPr lang="en-US" sz="2000" b="1" dirty="0" err="1">
                <a:latin typeface="Courier New" charset="0"/>
                <a:ea typeface="ＭＳ Ｐゴシック" charset="0"/>
                <a:cs typeface="ＭＳ Ｐゴシック" charset="0"/>
              </a:rPr>
              <a:t>tau_cxx.sh</a:t>
            </a:r>
            <a:r>
              <a:rPr lang="en-US" sz="2000" b="1" dirty="0">
                <a:latin typeface="Courier New" charset="0"/>
                <a:ea typeface="ＭＳ Ｐゴシック" charset="0"/>
                <a:cs typeface="ＭＳ Ｐゴシック" charset="0"/>
              </a:rPr>
              <a:t> F90=tau_f90.sh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2000" b="1" dirty="0">
                <a:latin typeface="Courier New" charset="0"/>
                <a:ea typeface="ＭＳ Ｐゴシック" charset="0"/>
                <a:cs typeface="ＭＳ Ｐゴシック" charset="0"/>
              </a:rPr>
              <a:t>% </a:t>
            </a:r>
            <a:r>
              <a:rPr lang="en-US" sz="2000" b="1" dirty="0" err="1">
                <a:latin typeface="Courier New" charset="0"/>
                <a:ea typeface="ＭＳ Ｐゴシック" charset="0"/>
                <a:cs typeface="ＭＳ Ｐゴシック" charset="0"/>
              </a:rPr>
              <a:t>mpirun</a:t>
            </a:r>
            <a:r>
              <a:rPr lang="en-US" sz="2000" b="1" dirty="0">
                <a:latin typeface="Courier New" charset="0"/>
                <a:ea typeface="ＭＳ Ｐゴシック" charset="0"/>
                <a:cs typeface="ＭＳ Ｐゴシック" charset="0"/>
              </a:rPr>
              <a:t> –n 4 ./</a:t>
            </a:r>
            <a:r>
              <a:rPr lang="en-US" sz="2000" b="1" dirty="0" err="1">
                <a:latin typeface="Courier New" charset="0"/>
                <a:ea typeface="ＭＳ Ｐゴシック" charset="0"/>
                <a:cs typeface="ＭＳ Ｐゴシック" charset="0"/>
              </a:rPr>
              <a:t>a.out</a:t>
            </a:r>
            <a:endParaRPr lang="en-US" sz="2000" b="1" dirty="0"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2000" b="1" dirty="0">
                <a:latin typeface="Courier New" charset="0"/>
                <a:ea typeface="ＭＳ Ｐゴシック" charset="0"/>
                <a:cs typeface="ＭＳ Ｐゴシック" charset="0"/>
              </a:rPr>
              <a:t>% </a:t>
            </a:r>
            <a:r>
              <a:rPr lang="en-US" sz="2000" b="1" dirty="0" err="1">
                <a:latin typeface="Courier New" charset="0"/>
                <a:ea typeface="ＭＳ Ｐゴシック" charset="0"/>
                <a:cs typeface="ＭＳ Ｐゴシック" charset="0"/>
              </a:rPr>
              <a:t>paraprof</a:t>
            </a:r>
            <a:r>
              <a:rPr lang="en-US" sz="2000" b="1" dirty="0">
                <a:latin typeface="Courier New" charset="0"/>
                <a:ea typeface="ＭＳ Ｐゴシック" charset="0"/>
                <a:cs typeface="ＭＳ Ｐゴシック" charset="0"/>
              </a:rPr>
              <a:t> –pack </a:t>
            </a:r>
            <a:r>
              <a:rPr lang="en-US" sz="2000" b="1" dirty="0" err="1">
                <a:latin typeface="Courier New" charset="0"/>
                <a:ea typeface="ＭＳ Ｐゴシック" charset="0"/>
                <a:cs typeface="ＭＳ Ｐゴシック" charset="0"/>
              </a:rPr>
              <a:t>ioprofile.ppk</a:t>
            </a:r>
            <a:endParaRPr lang="en-US" sz="2000" b="1" dirty="0"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2000" b="1" dirty="0">
                <a:latin typeface="Courier New" charset="0"/>
                <a:ea typeface="ＭＳ Ｐゴシック" charset="0"/>
                <a:cs typeface="ＭＳ Ｐゴシック" charset="0"/>
              </a:rPr>
              <a:t>% </a:t>
            </a:r>
            <a:r>
              <a:rPr lang="en-US" sz="2000" b="1" dirty="0">
                <a:solidFill>
                  <a:srgbClr val="FF09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export </a:t>
            </a:r>
            <a:r>
              <a:rPr lang="en-US" sz="2000" b="1" dirty="0" smtClean="0">
                <a:solidFill>
                  <a:srgbClr val="FF0900"/>
                </a:solidFill>
                <a:latin typeface="Courier New" charset="0"/>
                <a:ea typeface="ＭＳ Ｐゴシック" charset="0"/>
                <a:cs typeface="ＭＳ Ｐゴシック" charset="0"/>
              </a:rPr>
              <a:t>TAU_TRACK_IO_PARAMS=1</a:t>
            </a:r>
            <a:endParaRPr lang="en-US" sz="2000" b="1" dirty="0">
              <a:solidFill>
                <a:srgbClr val="FF0900"/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  <a:buFont typeface="Wingdings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2000" b="1" dirty="0">
                <a:latin typeface="Courier New" charset="0"/>
                <a:ea typeface="ＭＳ Ｐゴシック" charset="0"/>
                <a:cs typeface="ＭＳ Ｐゴシック" charset="0"/>
              </a:rPr>
              <a:t>% </a:t>
            </a:r>
            <a:r>
              <a:rPr lang="en-US" sz="2000" b="1" dirty="0" err="1">
                <a:latin typeface="Courier New" charset="0"/>
                <a:ea typeface="ＭＳ Ｐゴシック" charset="0"/>
                <a:cs typeface="ＭＳ Ｐゴシック" charset="0"/>
              </a:rPr>
              <a:t>mpirun</a:t>
            </a:r>
            <a:r>
              <a:rPr lang="en-US" sz="2000" b="1" dirty="0">
                <a:latin typeface="Courier New" charset="0"/>
                <a:ea typeface="ＭＳ Ｐゴシック" charset="0"/>
                <a:cs typeface="ＭＳ Ｐゴシック" charset="0"/>
              </a:rPr>
              <a:t> –n 4 ./</a:t>
            </a:r>
            <a:r>
              <a:rPr lang="en-US" sz="2000" b="1" dirty="0" err="1" smtClean="0">
                <a:latin typeface="Courier New" charset="0"/>
                <a:ea typeface="ＭＳ Ｐゴシック" charset="0"/>
                <a:cs typeface="ＭＳ Ｐゴシック" charset="0"/>
              </a:rPr>
              <a:t>a.out</a:t>
            </a:r>
            <a:endParaRPr lang="en-US" sz="2000" b="1" dirty="0">
              <a:latin typeface="Courier Ne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EMIT’15, Copyright © ParaTools, Inc.</a:t>
            </a:r>
            <a:endParaRPr lang="en-US"/>
          </a:p>
        </p:txBody>
      </p:sp>
      <p:sp>
        <p:nvSpPr>
          <p:cNvPr id="20787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6AC44AA-2981-8943-91A5-EB4B5892F7D5}" type="slidenum">
              <a:rPr lang="en-US" sz="1400"/>
              <a:pPr/>
              <a:t>96</a:t>
            </a:fld>
            <a:endParaRPr lang="en-US" sz="1400"/>
          </a:p>
        </p:txBody>
      </p:sp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Tracking I/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O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085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Conten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itchFamily="-1" charset="0"/>
              <a:buChar char="•"/>
            </a:pP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Installing PDT:</a:t>
            </a:r>
            <a:endParaRPr lang="en-US" dirty="0">
              <a:ea typeface="ＭＳ Ｐゴシック" pitchFamily="-1" charset="-128"/>
              <a:cs typeface="ＭＳ Ｐゴシック" pitchFamily="-1" charset="-128"/>
            </a:endParaRPr>
          </a:p>
          <a:p>
            <a:pPr lvl="1"/>
            <a:r>
              <a:rPr lang="en-US" sz="2000" dirty="0" err="1"/>
              <a:t>wget</a:t>
            </a:r>
            <a:r>
              <a:rPr lang="en-US" sz="2000" dirty="0"/>
              <a:t> http://</a:t>
            </a:r>
            <a:r>
              <a:rPr lang="en-US" sz="2000" dirty="0" err="1"/>
              <a:t>tau.uoregon.edu</a:t>
            </a:r>
            <a:r>
              <a:rPr lang="en-US" sz="2000" dirty="0"/>
              <a:t>/</a:t>
            </a:r>
            <a:r>
              <a:rPr lang="en-US" sz="2000" dirty="0" err="1" smtClean="0"/>
              <a:t>pdt.tgz</a:t>
            </a:r>
            <a:endParaRPr lang="en-US" sz="2000" dirty="0"/>
          </a:p>
          <a:p>
            <a:pPr lvl="1"/>
            <a:r>
              <a:rPr lang="en-US" sz="2000" dirty="0"/>
              <a:t>./</a:t>
            </a:r>
            <a:r>
              <a:rPr lang="en-US" sz="2000" dirty="0" smtClean="0"/>
              <a:t>configure –prefix=&lt;dir&gt;; </a:t>
            </a:r>
            <a:r>
              <a:rPr lang="en-US" sz="2000" dirty="0"/>
              <a:t>make ; make install</a:t>
            </a:r>
            <a:endParaRPr lang="en-US" dirty="0" smtClean="0"/>
          </a:p>
          <a:p>
            <a:pPr marL="0" indent="0">
              <a:buFont typeface="Arial" pitchFamily="-1" charset="0"/>
              <a:buChar char="•"/>
            </a:pP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Installing TAU:</a:t>
            </a:r>
            <a:endParaRPr lang="en-US" dirty="0">
              <a:ea typeface="ＭＳ Ｐゴシック" pitchFamily="-1" charset="-128"/>
              <a:cs typeface="ＭＳ Ｐゴシック" pitchFamily="-1" charset="-128"/>
            </a:endParaRPr>
          </a:p>
          <a:p>
            <a:pPr lvl="1"/>
            <a:r>
              <a:rPr lang="en-US" sz="2000" dirty="0"/>
              <a:t> </a:t>
            </a:r>
            <a:r>
              <a:rPr lang="en-US" sz="2000" dirty="0" err="1"/>
              <a:t>wget</a:t>
            </a:r>
            <a:r>
              <a:rPr lang="en-US" sz="2000" dirty="0"/>
              <a:t> http://</a:t>
            </a:r>
            <a:r>
              <a:rPr lang="en-US" sz="2000" dirty="0" err="1"/>
              <a:t>tau.uoregon.edu</a:t>
            </a:r>
            <a:r>
              <a:rPr lang="en-US" sz="2000" dirty="0"/>
              <a:t>/</a:t>
            </a:r>
            <a:r>
              <a:rPr lang="en-US" sz="2000" dirty="0" err="1"/>
              <a:t>tau.tgz</a:t>
            </a:r>
            <a:endParaRPr lang="en-US" sz="2000" dirty="0"/>
          </a:p>
          <a:p>
            <a:pPr lvl="1"/>
            <a:r>
              <a:rPr lang="en-US" sz="2000" dirty="0"/>
              <a:t> ./configure</a:t>
            </a:r>
            <a:r>
              <a:rPr lang="en-US" sz="2000" dirty="0" smtClean="0"/>
              <a:t> -</a:t>
            </a:r>
            <a:r>
              <a:rPr lang="en-US" sz="2000" dirty="0" err="1" smtClean="0"/>
              <a:t>bfd</a:t>
            </a:r>
            <a:r>
              <a:rPr lang="en-US" sz="2000" dirty="0" smtClean="0"/>
              <a:t>=download -</a:t>
            </a:r>
            <a:r>
              <a:rPr lang="en-US" sz="2000" dirty="0" err="1" smtClean="0"/>
              <a:t>pdt</a:t>
            </a:r>
            <a:r>
              <a:rPr lang="en-US" sz="2000" dirty="0"/>
              <a:t>=&lt;dir&gt;</a:t>
            </a:r>
            <a:r>
              <a:rPr lang="en-US" sz="2000" dirty="0" smtClean="0"/>
              <a:t> -</a:t>
            </a:r>
            <a:r>
              <a:rPr lang="en-US" sz="2000" dirty="0" err="1" smtClean="0"/>
              <a:t>papi</a:t>
            </a:r>
            <a:r>
              <a:rPr lang="en-US" sz="2000" dirty="0" smtClean="0"/>
              <a:t>=&lt;dir&gt; ...</a:t>
            </a:r>
          </a:p>
          <a:p>
            <a:pPr lvl="1"/>
            <a:r>
              <a:rPr lang="en-US" sz="2000" dirty="0"/>
              <a:t>make install</a:t>
            </a:r>
            <a:endParaRPr lang="en-US" sz="2000" dirty="0" smtClean="0"/>
          </a:p>
          <a:p>
            <a:pPr marL="0" indent="0">
              <a:buFont typeface="Arial" pitchFamily="-1" charset="0"/>
              <a:buChar char="•"/>
            </a:pP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Using TAU:</a:t>
            </a:r>
            <a:endParaRPr lang="en-US" dirty="0">
              <a:ea typeface="ＭＳ Ｐゴシック" pitchFamily="-1" charset="-128"/>
              <a:cs typeface="ＭＳ Ｐゴシック" pitchFamily="-1" charset="-128"/>
            </a:endParaRPr>
          </a:p>
          <a:p>
            <a:pPr lvl="1"/>
            <a:r>
              <a:rPr lang="en-US" sz="2000" dirty="0"/>
              <a:t>export TAU_MAKEFILE=&lt;</a:t>
            </a:r>
            <a:r>
              <a:rPr lang="en-US" sz="2000" dirty="0" err="1"/>
              <a:t>taudir</a:t>
            </a:r>
            <a:r>
              <a:rPr lang="en-US" sz="2000" dirty="0"/>
              <a:t>&gt;</a:t>
            </a:r>
            <a:r>
              <a:rPr lang="en-US" sz="2000" dirty="0" smtClean="0"/>
              <a:t>/&lt;arch&gt;/lib</a:t>
            </a:r>
            <a:r>
              <a:rPr lang="en-US" sz="2000" dirty="0"/>
              <a:t>/</a:t>
            </a:r>
            <a:r>
              <a:rPr lang="en-US" sz="2000" dirty="0" err="1"/>
              <a:t>Makefile.tau</a:t>
            </a:r>
            <a:r>
              <a:rPr lang="en-US" sz="2000" dirty="0" smtClean="0"/>
              <a:t>-&lt;TAGS&gt;</a:t>
            </a:r>
          </a:p>
          <a:p>
            <a:pPr lvl="1"/>
            <a:r>
              <a:rPr lang="en-US" sz="2000" dirty="0"/>
              <a:t>make CC=</a:t>
            </a:r>
            <a:r>
              <a:rPr lang="en-US" sz="2000" dirty="0" err="1"/>
              <a:t>tau_cc.sh</a:t>
            </a:r>
            <a:r>
              <a:rPr lang="en-US" sz="2000" dirty="0"/>
              <a:t>   CXX=</a:t>
            </a:r>
            <a:r>
              <a:rPr lang="en-US" sz="2000" dirty="0" err="1"/>
              <a:t>tau_cxx.sh</a:t>
            </a:r>
            <a:r>
              <a:rPr lang="en-US" sz="2000" dirty="0"/>
              <a:t>   F90=tau_f90.</a:t>
            </a:r>
            <a:r>
              <a:rPr lang="en-US" sz="2000" dirty="0" smtClean="0"/>
              <a:t>sh</a:t>
            </a:r>
            <a:endParaRPr lang="en-US" dirty="0">
              <a:ea typeface="ＭＳ Ｐゴシック" pitchFamily="-1" charset="-128"/>
            </a:endParaRPr>
          </a:p>
          <a:p>
            <a:pPr marL="0" indent="0">
              <a:buFont typeface="Arial" pitchFamily="-1" charset="0"/>
              <a:buChar char="•"/>
            </a:pPr>
            <a:endParaRPr lang="en-US" dirty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256023E-F5FE-E54C-8B0A-F7732DB5B797}" type="slidenum">
              <a:rPr lang="en-US">
                <a:solidFill>
                  <a:srgbClr val="898989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97</a:t>
            </a:fld>
            <a:endParaRPr lang="en-US" dirty="0">
              <a:solidFill>
                <a:srgbClr val="898989"/>
              </a:solidFill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92513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Installing and Configuring TAU</a:t>
            </a:r>
            <a:endParaRPr lang="en-US" dirty="0">
              <a:ea typeface="ＭＳ Ｐゴシック" pitchFamily="-1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690048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sz="1400" dirty="0" smtClean="0">
                <a:ea typeface="ＭＳ Ｐゴシック" pitchFamily="-1" charset="-128"/>
                <a:cs typeface="ＭＳ Ｐゴシック" pitchFamily="-1" charset="-128"/>
              </a:rPr>
              <a:t>% </a:t>
            </a:r>
            <a:r>
              <a:rPr lang="en-US" sz="1400" dirty="0" err="1" smtClean="0">
                <a:ea typeface="ＭＳ Ｐゴシック" pitchFamily="-1" charset="-128"/>
                <a:cs typeface="ＭＳ Ｐゴシック" pitchFamily="-1" charset="-128"/>
              </a:rPr>
              <a:t>tau_compiler.sh</a:t>
            </a:r>
            <a:endParaRPr lang="en-US" sz="1400" dirty="0" smtClean="0">
              <a:ea typeface="ＭＳ Ｐゴシック" pitchFamily="-1" charset="-128"/>
              <a:cs typeface="ＭＳ Ｐゴシック" pitchFamily="-1" charset="-128"/>
            </a:endParaRPr>
          </a:p>
          <a:p>
            <a:pPr lvl="1" eaLnBrk="1" hangingPunct="1">
              <a:buFont typeface="Times" pitchFamily="-1" charset="0"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-</a:t>
            </a:r>
            <a:r>
              <a:rPr lang="en-US" sz="1400" dirty="0" err="1" smtClean="0">
                <a:solidFill>
                  <a:srgbClr val="FF0000"/>
                </a:solidFill>
              </a:rPr>
              <a:t>optVerbose</a:t>
            </a:r>
            <a:r>
              <a:rPr lang="en-US" sz="1400" dirty="0" smtClean="0"/>
              <a:t>				Turn on verbose debugging messages</a:t>
            </a:r>
          </a:p>
          <a:p>
            <a:pPr lvl="1" eaLnBrk="1" hangingPunct="1">
              <a:buFont typeface="Times" pitchFamily="-1" charset="0"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-</a:t>
            </a:r>
            <a:r>
              <a:rPr lang="en-US" sz="1400" dirty="0" err="1" smtClean="0">
                <a:solidFill>
                  <a:srgbClr val="FF0000"/>
                </a:solidFill>
              </a:rPr>
              <a:t>optCompInst</a:t>
            </a:r>
            <a:r>
              <a:rPr lang="en-US" sz="1400" dirty="0" smtClean="0">
                <a:solidFill>
                  <a:srgbClr val="FF0000"/>
                </a:solidFill>
              </a:rPr>
              <a:t>	</a:t>
            </a:r>
            <a:r>
              <a:rPr lang="en-US" sz="1400" dirty="0" smtClean="0"/>
              <a:t>		Use compiler based instrumentation</a:t>
            </a:r>
          </a:p>
          <a:p>
            <a:pPr lvl="1" eaLnBrk="1" hangingPunct="1">
              <a:buFont typeface="Wingdings" pitchFamily="-1" charset="2"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-</a:t>
            </a:r>
            <a:r>
              <a:rPr lang="en-US" sz="1400" dirty="0" err="1" smtClean="0">
                <a:solidFill>
                  <a:srgbClr val="FF0000"/>
                </a:solidFill>
              </a:rPr>
              <a:t>optNoCompInst</a:t>
            </a:r>
            <a:r>
              <a:rPr lang="en-US" sz="1400" dirty="0" smtClean="0"/>
              <a:t>			Do not revert to compiler instrumentation if source instrumentation fails.</a:t>
            </a:r>
          </a:p>
          <a:p>
            <a:pPr lvl="1" eaLnBrk="1" hangingPunct="1">
              <a:buFont typeface="Times" pitchFamily="-1" charset="0"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﻿-</a:t>
            </a:r>
            <a:r>
              <a:rPr lang="en-US" sz="1400" dirty="0" err="1" smtClean="0">
                <a:solidFill>
                  <a:srgbClr val="FF0000"/>
                </a:solidFill>
              </a:rPr>
              <a:t>optTrackIO</a:t>
            </a:r>
            <a:r>
              <a:rPr lang="en-US" sz="1400" dirty="0" smtClean="0"/>
              <a:t>         			Wrap POSIX I/O call and calculates </a:t>
            </a:r>
            <a:r>
              <a:rPr lang="en-US" sz="1400" dirty="0" err="1" smtClean="0"/>
              <a:t>vol</a:t>
            </a:r>
            <a:r>
              <a:rPr lang="en-US" sz="1400" dirty="0" smtClean="0"/>
              <a:t>/</a:t>
            </a:r>
            <a:r>
              <a:rPr lang="en-US" sz="1400" dirty="0" err="1" smtClean="0"/>
              <a:t>bw</a:t>
            </a:r>
            <a:r>
              <a:rPr lang="en-US" sz="1400" dirty="0" smtClean="0"/>
              <a:t> of I/O operations</a:t>
            </a:r>
          </a:p>
          <a:p>
            <a:pPr lvl="1" eaLnBrk="1" hangingPunct="1">
              <a:buFont typeface="Times" pitchFamily="-1" charset="0"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﻿-</a:t>
            </a:r>
            <a:r>
              <a:rPr lang="en-US" sz="1400" dirty="0" err="1" smtClean="0">
                <a:solidFill>
                  <a:srgbClr val="FF0000"/>
                </a:solidFill>
              </a:rPr>
              <a:t>optMemDbg</a:t>
            </a:r>
            <a:r>
              <a:rPr lang="en-US" sz="1400" dirty="0" smtClean="0"/>
              <a:t>         			Runtime bounds checking (see TAU_MEMDBG_* </a:t>
            </a:r>
            <a:r>
              <a:rPr lang="en-US" sz="1400" dirty="0" err="1" smtClean="0"/>
              <a:t>env</a:t>
            </a:r>
            <a:r>
              <a:rPr lang="en-US" sz="1400" dirty="0" smtClean="0"/>
              <a:t> </a:t>
            </a:r>
            <a:r>
              <a:rPr lang="en-US" sz="1400" dirty="0" err="1" smtClean="0"/>
              <a:t>vars</a:t>
            </a:r>
            <a:r>
              <a:rPr lang="en-US" sz="1400" dirty="0" smtClean="0"/>
              <a:t>) </a:t>
            </a:r>
          </a:p>
          <a:p>
            <a:pPr lvl="1" eaLnBrk="1" hangingPunct="1">
              <a:buFont typeface="Times" pitchFamily="-1" charset="0"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-</a:t>
            </a:r>
            <a:r>
              <a:rPr lang="en-US" sz="1400" dirty="0" err="1" smtClean="0">
                <a:solidFill>
                  <a:srgbClr val="FF0000"/>
                </a:solidFill>
              </a:rPr>
              <a:t>optKeepFiles</a:t>
            </a:r>
            <a:r>
              <a:rPr lang="en-US" sz="1400" dirty="0" smtClean="0"/>
              <a:t>         			Does not remove intermediate .</a:t>
            </a:r>
            <a:r>
              <a:rPr lang="en-US" sz="1400" dirty="0" err="1" smtClean="0"/>
              <a:t>pdb</a:t>
            </a:r>
            <a:r>
              <a:rPr lang="en-US" sz="1400" dirty="0" smtClean="0"/>
              <a:t> and .inst.* files</a:t>
            </a:r>
          </a:p>
          <a:p>
            <a:pPr lvl="1" eaLnBrk="1" hangingPunct="1">
              <a:buFont typeface="Times" pitchFamily="-1" charset="0"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-</a:t>
            </a:r>
            <a:r>
              <a:rPr lang="en-US" sz="1400" dirty="0" err="1" smtClean="0">
                <a:solidFill>
                  <a:srgbClr val="FF0000"/>
                </a:solidFill>
              </a:rPr>
              <a:t>optPreProcess</a:t>
            </a:r>
            <a:r>
              <a:rPr lang="en-US" sz="1400" dirty="0" smtClean="0"/>
              <a:t>         		Preprocess sources (</a:t>
            </a:r>
            <a:r>
              <a:rPr lang="en-US" sz="1400" dirty="0" err="1" smtClean="0"/>
              <a:t>OpenMP</a:t>
            </a:r>
            <a:r>
              <a:rPr lang="en-US" sz="1400" dirty="0" smtClean="0"/>
              <a:t>, Fortran) before instrumentation</a:t>
            </a:r>
          </a:p>
          <a:p>
            <a:pPr lvl="1" eaLnBrk="1" hangingPunct="1">
              <a:buFont typeface="Times" pitchFamily="-1" charset="0"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-</a:t>
            </a:r>
            <a:r>
              <a:rPr lang="en-US" sz="1400" dirty="0" err="1" smtClean="0">
                <a:solidFill>
                  <a:srgbClr val="FF0000"/>
                </a:solidFill>
              </a:rPr>
              <a:t>optTauSelectFile</a:t>
            </a:r>
            <a:r>
              <a:rPr lang="en-US" sz="1400" dirty="0" smtClean="0">
                <a:solidFill>
                  <a:srgbClr val="FF0000"/>
                </a:solidFill>
              </a:rPr>
              <a:t>=</a:t>
            </a:r>
            <a:r>
              <a:rPr lang="ja-JP" altLang="en-US" sz="1400" dirty="0" smtClean="0">
                <a:solidFill>
                  <a:srgbClr val="FF0000"/>
                </a:solidFill>
                <a:ea typeface="ＭＳ Ｐゴシック" pitchFamily="-1" charset="-128"/>
              </a:rPr>
              <a:t>”</a:t>
            </a:r>
            <a:r>
              <a:rPr lang="en-US" altLang="ja-JP" sz="1400" dirty="0" smtClean="0">
                <a:solidFill>
                  <a:srgbClr val="FF0000"/>
                </a:solidFill>
              </a:rPr>
              <a:t>&lt;file&gt;"</a:t>
            </a:r>
            <a:r>
              <a:rPr lang="en-US" altLang="ja-JP" sz="1400" dirty="0" smtClean="0"/>
              <a:t> 	Specify selective instrumentation file for </a:t>
            </a:r>
            <a:r>
              <a:rPr lang="en-US" altLang="ja-JP" sz="1400" i="1" dirty="0" err="1" smtClean="0"/>
              <a:t>tau_instrumentor</a:t>
            </a:r>
            <a:endParaRPr lang="en-US" altLang="ja-JP" sz="1400" i="1" dirty="0" smtClean="0"/>
          </a:p>
          <a:p>
            <a:pPr lvl="1" eaLnBrk="1" hangingPunct="1">
              <a:buFont typeface="Times" pitchFamily="-1" charset="0"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-</a:t>
            </a:r>
            <a:r>
              <a:rPr lang="en-US" sz="1400" dirty="0" err="1" smtClean="0">
                <a:solidFill>
                  <a:srgbClr val="FF0000"/>
                </a:solidFill>
              </a:rPr>
              <a:t>optTauWrapFile</a:t>
            </a:r>
            <a:r>
              <a:rPr lang="en-US" sz="1400" dirty="0" smtClean="0">
                <a:solidFill>
                  <a:srgbClr val="FF0000"/>
                </a:solidFill>
              </a:rPr>
              <a:t>=</a:t>
            </a:r>
            <a:r>
              <a:rPr lang="ja-JP" altLang="en-US" sz="1400" dirty="0" smtClean="0">
                <a:solidFill>
                  <a:srgbClr val="FF0000"/>
                </a:solidFill>
                <a:ea typeface="ＭＳ Ｐゴシック" pitchFamily="-1" charset="-128"/>
              </a:rPr>
              <a:t>”</a:t>
            </a:r>
            <a:r>
              <a:rPr lang="en-US" altLang="ja-JP" sz="1400" dirty="0" smtClean="0">
                <a:solidFill>
                  <a:srgbClr val="FF0000"/>
                </a:solidFill>
              </a:rPr>
              <a:t>&lt;file&gt;"</a:t>
            </a:r>
            <a:r>
              <a:rPr lang="en-US" altLang="ja-JP" sz="1400" dirty="0" smtClean="0"/>
              <a:t> 	Specify path to </a:t>
            </a:r>
            <a:r>
              <a:rPr lang="en-US" altLang="ja-JP" sz="1400" i="1" dirty="0" err="1" smtClean="0"/>
              <a:t>link_options.tau</a:t>
            </a:r>
            <a:r>
              <a:rPr lang="en-US" altLang="ja-JP" sz="1400" i="1" dirty="0" smtClean="0"/>
              <a:t> </a:t>
            </a:r>
            <a:r>
              <a:rPr lang="en-US" altLang="ja-JP" sz="1400" dirty="0" smtClean="0"/>
              <a:t>generated by</a:t>
            </a:r>
            <a:r>
              <a:rPr lang="en-US" altLang="ja-JP" sz="1400" i="1" dirty="0" smtClean="0"/>
              <a:t> </a:t>
            </a:r>
            <a:r>
              <a:rPr lang="en-US" altLang="ja-JP" sz="1400" i="1" dirty="0" err="1" smtClean="0"/>
              <a:t>tau_gen_wrapper</a:t>
            </a:r>
            <a:endParaRPr lang="en-US" altLang="ja-JP" sz="1400" i="1" dirty="0" smtClean="0"/>
          </a:p>
          <a:p>
            <a:pPr lvl="1" eaLnBrk="1" hangingPunct="1">
              <a:buFontTx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-</a:t>
            </a:r>
            <a:r>
              <a:rPr lang="en-US" sz="1400" dirty="0" err="1" smtClean="0">
                <a:solidFill>
                  <a:srgbClr val="FF0000"/>
                </a:solidFill>
              </a:rPr>
              <a:t>optHeaderInst</a:t>
            </a:r>
            <a:r>
              <a:rPr lang="en-US" sz="1400" dirty="0" smtClean="0">
                <a:solidFill>
                  <a:srgbClr val="FF0000"/>
                </a:solidFill>
              </a:rPr>
              <a:t>	</a:t>
            </a:r>
            <a:r>
              <a:rPr lang="en-US" sz="1400" dirty="0" smtClean="0"/>
              <a:t> 		Enable Instrumentation of headers</a:t>
            </a:r>
          </a:p>
          <a:p>
            <a:pPr lvl="1" eaLnBrk="1" hangingPunct="1">
              <a:buFont typeface="Times" pitchFamily="-1" charset="0"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-</a:t>
            </a:r>
            <a:r>
              <a:rPr lang="en-US" sz="1400" dirty="0" err="1" smtClean="0">
                <a:solidFill>
                  <a:srgbClr val="FF0000"/>
                </a:solidFill>
              </a:rPr>
              <a:t>optTrackUPCR</a:t>
            </a:r>
            <a:r>
              <a:rPr lang="en-US" sz="1400" dirty="0" smtClean="0"/>
              <a:t>        		Track UPC runtime layer routines (used with </a:t>
            </a:r>
            <a:r>
              <a:rPr lang="en-US" sz="1400" dirty="0" err="1" smtClean="0"/>
              <a:t>tau_upc.sh</a:t>
            </a:r>
            <a:r>
              <a:rPr lang="en-US" sz="1400" dirty="0" smtClean="0"/>
              <a:t>)</a:t>
            </a:r>
          </a:p>
          <a:p>
            <a:pPr lvl="1" eaLnBrk="1" hangingPunct="1">
              <a:buFont typeface="Times" pitchFamily="-1" charset="0"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-optPdtF95Opts=""</a:t>
            </a:r>
            <a:r>
              <a:rPr lang="en-US" sz="1400" dirty="0" smtClean="0"/>
              <a:t> 		Add options for Fortran parser in PDT (f95parse/</a:t>
            </a:r>
            <a:r>
              <a:rPr lang="en-US" sz="1400" dirty="0" err="1" smtClean="0"/>
              <a:t>gfparse</a:t>
            </a:r>
            <a:r>
              <a:rPr lang="en-US" sz="1400" dirty="0" smtClean="0"/>
              <a:t>) …</a:t>
            </a:r>
            <a:endParaRPr lang="en-US" sz="1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256023E-F5FE-E54C-8B0A-F7732DB5B797}" type="slidenum">
              <a:rPr lang="en-US">
                <a:solidFill>
                  <a:srgbClr val="898989"/>
                </a:solidFill>
                <a:ea typeface="ＭＳ Ｐゴシック" pitchFamily="-1" charset="-128"/>
                <a:cs typeface="ＭＳ Ｐゴシック" pitchFamily="-1" charset="-128"/>
              </a:rPr>
              <a:pPr/>
              <a:t>98</a:t>
            </a:fld>
            <a:endParaRPr lang="en-US" dirty="0">
              <a:solidFill>
                <a:srgbClr val="898989"/>
              </a:solidFill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latin typeface="+mn-lt"/>
                <a:ea typeface="ＭＳ Ｐゴシック" pitchFamily="-1" charset="-128"/>
                <a:cs typeface="ＭＳ Ｐゴシック" pitchFamily="-1" charset="-128"/>
              </a:rPr>
              <a:t>Compile-Time Options (TAU_OPTIONS)</a:t>
            </a:r>
            <a:endParaRPr lang="en-US" dirty="0">
              <a:latin typeface="+mn-lt"/>
              <a:ea typeface="ＭＳ Ｐゴシック" pitchFamily="-1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438409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Runtime Environment Variables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EMIT’15, Copyright © ParaTools,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256023E-F5FE-E54C-8B0A-F7732DB5B797}" type="slidenum">
              <a:rPr lang="en-US">
                <a:solidFill>
                  <a:srgbClr val="898989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99</a:t>
            </a:fld>
            <a:endParaRPr lang="en-US" dirty="0">
              <a:solidFill>
                <a:srgbClr val="898989"/>
              </a:solidFill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graphicFrame>
        <p:nvGraphicFramePr>
          <p:cNvPr id="4" name="Group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194600"/>
              </p:ext>
            </p:extLst>
          </p:nvPr>
        </p:nvGraphicFramePr>
        <p:xfrm>
          <a:off x="346075" y="1001318"/>
          <a:ext cx="8451850" cy="5211840"/>
        </p:xfrm>
        <a:graphic>
          <a:graphicData uri="http://schemas.openxmlformats.org/drawingml/2006/table">
            <a:tbl>
              <a:tblPr/>
              <a:tblGrid>
                <a:gridCol w="2554287"/>
                <a:gridCol w="881063"/>
                <a:gridCol w="5016500"/>
              </a:tblGrid>
              <a:tr h="274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Environment Variable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Default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Description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TAU_TRACE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turns on tracing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TAU_CALLPATH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turns on callpath profiling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TAU_TRACK_MEMORY_LEAKS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turns on leak detection (for use with –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optMemDbg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or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tau_exec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)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TAU_MEMDBG_PROTECT_ABOVE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turns on bounds checking for dynamically allocated arrays. (Use with –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optMemDbg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or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tau_exec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–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memory_debug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).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TAU_CALLPATH_DEPTH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Specifies depth of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callpath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. Setting to 0 generates no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callpath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or routine information, setting to 1 generates flat profile and context events have just parent information (e.g., Heap Entry: foo)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TAU_TRACK_IO_PARAMS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with –optTrackIO or tau_exec –io captures arguments of I/O calls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TAU_TRACK_SIGNALS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generate debugging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callstack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info when a program crashes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TAU_COMM_MATRIX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generates communication matrix display using context events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TAU_THROTTLE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0 turns off throttling. Enabled by default to remove instrumentation in lightweight routines that are called frequently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TAU_THROTTLE_NUMCALLS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100000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Specifies the number of calls before testing for throttling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TAU_THROTTLE_PERCALL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Specifies value in microseconds. Throttle a routine if it is called over 100000 times and takes less than 10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usec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of inclusive time per call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TAU_COMPENSATE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1 enables runtime compensation of instrumentation overhead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TAU_PROFILE_FORMAT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Profile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“merged” generates a single file. “snapshot” generates xml format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TAU_METRICS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TIME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Setting to a comma separated list generates other metrics. (e.g., TIME:P_VIRTUAL_TIME:PAPI_FP_INS:PAPI_NATIVE_&lt;event&gt;\\:&lt;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subevent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&gt;)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351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8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FF09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17965</TotalTime>
  <Words>4545</Words>
  <Application>Microsoft Macintosh PowerPoint</Application>
  <PresentationFormat>On-screen Show (4:3)</PresentationFormat>
  <Paragraphs>909</Paragraphs>
  <Slides>99</Slides>
  <Notes>20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1" baseType="lpstr">
      <vt:lpstr>Office Theme</vt:lpstr>
      <vt:lpstr>???</vt:lpstr>
      <vt:lpstr>Python Performance Evaluation with the  TAU Performance System</vt:lpstr>
      <vt:lpstr>Tutorial Overview</vt:lpstr>
      <vt:lpstr>Schedule</vt:lpstr>
      <vt:lpstr>The TAU Performance System</vt:lpstr>
      <vt:lpstr>The TAU Performance System®</vt:lpstr>
      <vt:lpstr>The TAU Performance System®</vt:lpstr>
      <vt:lpstr>Questions TAU Can Answer</vt:lpstr>
      <vt:lpstr>TAU Supports All HPC Platforms</vt:lpstr>
      <vt:lpstr>Vocabulary</vt:lpstr>
      <vt:lpstr>Measurement Approaches</vt:lpstr>
      <vt:lpstr>Types of Performance Profiles</vt:lpstr>
      <vt:lpstr>How much data do you want?</vt:lpstr>
      <vt:lpstr>Performance Data Measurement</vt:lpstr>
      <vt:lpstr>Inclusive vs. Exclusive Measurements</vt:lpstr>
      <vt:lpstr>Performance analysis workflow</vt:lpstr>
      <vt:lpstr>TAU Architecture and Workflow</vt:lpstr>
      <vt:lpstr>Instrument: Add Probes</vt:lpstr>
      <vt:lpstr>Insert TAU API Calls Automatically</vt:lpstr>
      <vt:lpstr>Measure: Gather Data</vt:lpstr>
      <vt:lpstr>Direct Observation Events</vt:lpstr>
      <vt:lpstr>Analyze: Synthesize Knowledge</vt:lpstr>
      <vt:lpstr>Multi-Language Debugging</vt:lpstr>
      <vt:lpstr>Memory debugging</vt:lpstr>
      <vt:lpstr>Analysis examples</vt:lpstr>
      <vt:lpstr>How Much Time per Code Region?</vt:lpstr>
      <vt:lpstr>How Many Instructions per Code Region?</vt:lpstr>
      <vt:lpstr>How Many L1 or L2 Cache Misses?</vt:lpstr>
      <vt:lpstr>How Much Memory Does the Code Use?</vt:lpstr>
      <vt:lpstr>How Much Memory Does the Code Use?</vt:lpstr>
      <vt:lpstr>Where is Memory Allocated / Deallocated?</vt:lpstr>
      <vt:lpstr>What are the I/O Characteristics?</vt:lpstr>
      <vt:lpstr>What are the I/O Characteristics?</vt:lpstr>
      <vt:lpstr>How Much Time is spent in Collectives?</vt:lpstr>
      <vt:lpstr>3D Profile Visualization</vt:lpstr>
      <vt:lpstr>3D Communication Visualization</vt:lpstr>
      <vt:lpstr>3D Topology Visualization</vt:lpstr>
      <vt:lpstr>How Does Each Routine Scale?</vt:lpstr>
      <vt:lpstr>How Does Each Routine Scale?</vt:lpstr>
      <vt:lpstr>Which Events Correlate with Runtime?</vt:lpstr>
      <vt:lpstr>When do Events Occur?</vt:lpstr>
      <vt:lpstr>What Caused My Application to Crash?</vt:lpstr>
      <vt:lpstr>What Caused My Application to Crash?</vt:lpstr>
      <vt:lpstr>What Caused My Application to Crash?</vt:lpstr>
      <vt:lpstr>Hands-on</vt:lpstr>
      <vt:lpstr>ParaTools Training Cluster</vt:lpstr>
      <vt:lpstr>Getting Started with TAU</vt:lpstr>
      <vt:lpstr>Basic TAU Workflow</vt:lpstr>
      <vt:lpstr>TAU with Pure Python</vt:lpstr>
      <vt:lpstr>ParaProf Profile Visualizer</vt:lpstr>
      <vt:lpstr>Exclusive Time in ParaProf</vt:lpstr>
      <vt:lpstr>Inclusive Time in ParaProf</vt:lpstr>
      <vt:lpstr>Callpath Profiles with Pure Python</vt:lpstr>
      <vt:lpstr>Callpath Profiles in ParaProf</vt:lpstr>
      <vt:lpstr>Callgraph in ParaProf</vt:lpstr>
      <vt:lpstr>Callgraph in ParaProf</vt:lpstr>
      <vt:lpstr>Callgraph in ParaProf</vt:lpstr>
      <vt:lpstr>Traces with Pure Python</vt:lpstr>
      <vt:lpstr>Jumpshot Trace Viewer</vt:lpstr>
      <vt:lpstr>Public Service Annoucement</vt:lpstr>
      <vt:lpstr>Hands-on: native languages</vt:lpstr>
      <vt:lpstr>TAU with C/C++</vt:lpstr>
      <vt:lpstr>TAU with Fortran</vt:lpstr>
      <vt:lpstr>Hands-on: Python+MPI (mpi4py)</vt:lpstr>
      <vt:lpstr>FIXEDGRID</vt:lpstr>
      <vt:lpstr>FIXEDGRID</vt:lpstr>
      <vt:lpstr>2nd Order Dimension Split in FIXEDGRID</vt:lpstr>
      <vt:lpstr>MPI in FIXEDGRID</vt:lpstr>
      <vt:lpstr>TAU with mpi4py</vt:lpstr>
      <vt:lpstr>Multiple Layers of Instrumentation</vt:lpstr>
      <vt:lpstr>wrapper.py for Python Instrumentation</vt:lpstr>
      <vt:lpstr>FIXEDGRID Profile</vt:lpstr>
      <vt:lpstr>FIXEDGRID Profile</vt:lpstr>
      <vt:lpstr>FIXEDGRID Communication Matrix</vt:lpstr>
      <vt:lpstr>FIXEDGRID Trace Shows Communication</vt:lpstr>
      <vt:lpstr>PerfExplorer</vt:lpstr>
      <vt:lpstr>Relative Speedup Chart</vt:lpstr>
      <vt:lpstr>Runtime Breakdown Chart</vt:lpstr>
      <vt:lpstr>Hands-on: Python+X (because we can)</vt:lpstr>
      <vt:lpstr>Kppa: The Kinetic PreProcessor Accelerated</vt:lpstr>
      <vt:lpstr>TAU + Python + mpi4py + C + OpenMP</vt:lpstr>
      <vt:lpstr>MPI + OpenMP Profiles</vt:lpstr>
      <vt:lpstr>Rank 0, Thread 0</vt:lpstr>
      <vt:lpstr>Rank 0, Thread 1</vt:lpstr>
      <vt:lpstr>Hands-on: Debugging</vt:lpstr>
      <vt:lpstr>TAU + Python + mpi4py + C + OpenMP</vt:lpstr>
      <vt:lpstr>Backtrace Shown in ParaProf</vt:lpstr>
      <vt:lpstr>Hands-on: tau and ipython</vt:lpstr>
      <vt:lpstr>TAU in IPython Notebook</vt:lpstr>
      <vt:lpstr>Conclusion</vt:lpstr>
      <vt:lpstr>Download TAU from U. Oregon</vt:lpstr>
      <vt:lpstr>Acknowledgements</vt:lpstr>
      <vt:lpstr>Reference</vt:lpstr>
      <vt:lpstr>Online References</vt:lpstr>
      <vt:lpstr>Compiling Fortran Codes with TAU </vt:lpstr>
      <vt:lpstr>Generate a PAPI profile with 2 or more counters</vt:lpstr>
      <vt:lpstr>Tracking I/O</vt:lpstr>
      <vt:lpstr>Installing and Configuring TAU</vt:lpstr>
      <vt:lpstr>Compile-Time Options (TAU_OPTIONS)</vt:lpstr>
      <vt:lpstr>Runtime Environment Variables</vt:lpstr>
    </vt:vector>
  </TitlesOfParts>
  <Company>ParaTools,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Intuitive Performance Engineering  at the Exascale  with TAU and TAU Commander</dc:title>
  <dc:creator>John Linford</dc:creator>
  <cp:lastModifiedBy>John Linford</cp:lastModifiedBy>
  <cp:revision>597</cp:revision>
  <dcterms:created xsi:type="dcterms:W3CDTF">2014-07-30T16:00:04Z</dcterms:created>
  <dcterms:modified xsi:type="dcterms:W3CDTF">2015-06-18T19:15:36Z</dcterms:modified>
</cp:coreProperties>
</file>